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9" r:id="rId2"/>
    <p:sldId id="338" r:id="rId3"/>
    <p:sldId id="339" r:id="rId4"/>
    <p:sldId id="340" r:id="rId5"/>
    <p:sldId id="341" r:id="rId6"/>
    <p:sldId id="344" r:id="rId7"/>
    <p:sldId id="350" r:id="rId8"/>
    <p:sldId id="351" r:id="rId9"/>
    <p:sldId id="345" r:id="rId10"/>
    <p:sldId id="309" r:id="rId11"/>
    <p:sldId id="298" r:id="rId12"/>
    <p:sldId id="265" r:id="rId13"/>
    <p:sldId id="266" r:id="rId14"/>
    <p:sldId id="285" r:id="rId15"/>
    <p:sldId id="297" r:id="rId16"/>
    <p:sldId id="292" r:id="rId17"/>
    <p:sldId id="293" r:id="rId18"/>
    <p:sldId id="294" r:id="rId19"/>
    <p:sldId id="336" r:id="rId20"/>
    <p:sldId id="296" r:id="rId21"/>
    <p:sldId id="299" r:id="rId22"/>
    <p:sldId id="337" r:id="rId23"/>
    <p:sldId id="283" r:id="rId24"/>
    <p:sldId id="342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30" r:id="rId34"/>
    <p:sldId id="346" r:id="rId35"/>
    <p:sldId id="347" r:id="rId3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4EB0637-816A-4724-B4C9-4F1A6F2532BB}">
          <p14:sldIdLst>
            <p14:sldId id="349"/>
            <p14:sldId id="338"/>
            <p14:sldId id="339"/>
            <p14:sldId id="340"/>
            <p14:sldId id="341"/>
            <p14:sldId id="344"/>
            <p14:sldId id="350"/>
            <p14:sldId id="351"/>
            <p14:sldId id="345"/>
            <p14:sldId id="309"/>
            <p14:sldId id="298"/>
            <p14:sldId id="265"/>
            <p14:sldId id="266"/>
            <p14:sldId id="285"/>
            <p14:sldId id="297"/>
            <p14:sldId id="292"/>
            <p14:sldId id="293"/>
            <p14:sldId id="294"/>
            <p14:sldId id="336"/>
            <p14:sldId id="296"/>
            <p14:sldId id="299"/>
            <p14:sldId id="337"/>
            <p14:sldId id="283"/>
            <p14:sldId id="342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0"/>
            <p14:sldId id="346"/>
            <p14:sldId id="34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80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126AC-24C9-4121-92DF-C274967E70E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36E0-EA2D-4C46-BBE8-3B68AFD11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5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02D8-75E1-4920-BF38-3D8C91E2605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50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02D8-75E1-4920-BF38-3D8C91E2605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0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36E0-EA2D-4C46-BBE8-3B68AFD1110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1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36E0-EA2D-4C46-BBE8-3B68AFD11104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                                   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87F99-0CF2-41BF-9556-95538C73DF52}" type="slidenum">
              <a:rPr lang="ru-RU" altLang="ru-RU">
                <a:latin typeface="Calibri" panose="020F0502020204030204" pitchFamily="34" charset="0"/>
              </a:rPr>
              <a:pPr eaLnBrk="1" hangingPunct="1"/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8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                                  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87F99-0CF2-41BF-9556-95538C73DF52}" type="slidenum">
              <a:rPr lang="ru-RU" alt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8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                                  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87F99-0CF2-41BF-9556-95538C73DF52}" type="slidenum">
              <a:rPr lang="ru-RU" altLang="ru-RU">
                <a:latin typeface="Calibri" panose="020F0502020204030204" pitchFamily="34" charset="0"/>
              </a:rPr>
              <a:pPr eaLnBrk="1" hangingPunct="1"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3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                                  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87F99-0CF2-41BF-9556-95538C73DF52}" type="slidenum">
              <a:rPr lang="ru-RU" altLang="ru-RU">
                <a:latin typeface="Calibri" panose="020F0502020204030204" pitchFamily="34" charset="0"/>
              </a:rPr>
              <a:pPr eaLnBrk="1" hangingPunct="1"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28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                                  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87F99-0CF2-41BF-9556-95538C73DF52}" type="slidenum">
              <a:rPr lang="ru-RU" altLang="ru-RU">
                <a:latin typeface="Calibri" panose="020F0502020204030204" pitchFamily="34" charset="0"/>
              </a:rPr>
              <a:pPr eaLnBrk="1" hangingPunct="1"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87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6AB3-29C7-4289-82CA-344E0278A04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19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02D8-75E1-4920-BF38-3D8C91E2605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7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6AB3-29C7-4289-82CA-344E0278A04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4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2900" y="366185"/>
            <a:ext cx="6172200" cy="7802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3920-59C8-417D-A7F5-1CBC7C9DF5C7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921A-961A-49FF-AAB5-DA08C9645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1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5.pn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64.jpe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9.png"/><Relationship Id="rId7" Type="http://schemas.openxmlformats.org/officeDocument/2006/relationships/image" Target="../media/image20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1.png"/><Relationship Id="rId4" Type="http://schemas.openxmlformats.org/officeDocument/2006/relationships/image" Target="../media/image93.png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8.png"/><Relationship Id="rId7" Type="http://schemas.openxmlformats.org/officeDocument/2006/relationships/image" Target="../media/image2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результаты эксплуатации и развития систем диагностики вертолетов (БСДВ)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dirty="0" smtClean="0"/>
              <a:t>Голованов В.В.</a:t>
            </a:r>
          </a:p>
          <a:p>
            <a:pPr algn="l"/>
            <a:r>
              <a:rPr lang="ru-RU" sz="1400" dirty="0" smtClean="0"/>
              <a:t>Земсков  А.А.</a:t>
            </a:r>
          </a:p>
        </p:txBody>
      </p:sp>
      <p:pic>
        <p:nvPicPr>
          <p:cNvPr id="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27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415" y="1388009"/>
            <a:ext cx="2007201" cy="179459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785" y="687003"/>
            <a:ext cx="2032281" cy="2892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5733" y="3185684"/>
            <a:ext cx="1773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Однокомпонентный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малогабаритный вибропреобразователь МВ-58Б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4482" y="3183143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Однокомпонентный </a:t>
            </a:r>
          </a:p>
          <a:p>
            <a:pPr algn="ctr"/>
            <a:r>
              <a:rPr lang="ru-RU" sz="1400" dirty="0" smtClean="0"/>
              <a:t>малогабаритный вибропреобразователь МВ-58А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985" y="3998660"/>
            <a:ext cx="1675813" cy="1843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353" y="3968623"/>
            <a:ext cx="1359239" cy="1494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4124" y="5563370"/>
            <a:ext cx="2001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Трехкомпонентный малогабаритный вибропреобразователь МВ-57Б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34442" y="5758160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Четырехкомпонентный малогабаритный вибропреобразователь МВ-57А</a:t>
            </a:r>
            <a:endParaRPr lang="ru-RU" sz="1400" dirty="0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074227" y="227646"/>
            <a:ext cx="56624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 поколение датчиков  систем диагностики вертолетов </a:t>
            </a:r>
          </a:p>
          <a:p>
            <a:pPr algn="ctr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ТЗ ЦИАМ, и серийное производство </a:t>
            </a:r>
          </a:p>
          <a:p>
            <a:pPr algn="ctr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-прибор», г. Санкт-Петербург</a:t>
            </a:r>
          </a:p>
        </p:txBody>
      </p:sp>
      <p:pic>
        <p:nvPicPr>
          <p:cNvPr id="13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50" y="107504"/>
            <a:ext cx="915483" cy="2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9" y="6800198"/>
            <a:ext cx="1669016" cy="12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8025874"/>
            <a:ext cx="326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Встраиваемый датчик угла поворота, 1000 </a:t>
            </a:r>
            <a:r>
              <a:rPr lang="ru-RU" sz="1600" dirty="0" err="1" smtClean="0"/>
              <a:t>имп</a:t>
            </a:r>
            <a:r>
              <a:rPr lang="ru-RU" sz="1600" dirty="0" smtClean="0"/>
              <a:t>/об. (ДУП) для синхронной обработки сигнала (ЦИАМ, </a:t>
            </a:r>
            <a:r>
              <a:rPr lang="ru-RU" sz="1600" dirty="0" err="1" smtClean="0"/>
              <a:t>Фиолент</a:t>
            </a:r>
            <a:r>
              <a:rPr lang="ru-RU" sz="1600" dirty="0" smtClean="0"/>
              <a:t>) </a:t>
            </a:r>
            <a:endParaRPr lang="ru-RU" sz="15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31" y="7020272"/>
            <a:ext cx="1930647" cy="98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57586" y="8025874"/>
            <a:ext cx="3262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Мультипликатор числа </a:t>
            </a:r>
          </a:p>
          <a:p>
            <a:pPr algn="ctr"/>
            <a:r>
              <a:rPr lang="ru-RU" sz="1600" dirty="0" smtClean="0"/>
              <a:t>импульсов ДУП (ЦИАМ, </a:t>
            </a:r>
            <a:r>
              <a:rPr lang="ru-RU" sz="1600" dirty="0" err="1" smtClean="0"/>
              <a:t>Фарнелл</a:t>
            </a:r>
            <a:r>
              <a:rPr lang="ru-RU" sz="1600" dirty="0" smtClean="0"/>
              <a:t>)</a:t>
            </a:r>
            <a:endParaRPr lang="ru-RU" sz="15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742354" y="7742499"/>
            <a:ext cx="1252128" cy="1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3" descr="ciam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20" y="74214"/>
            <a:ext cx="1188244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1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504" y="206376"/>
            <a:ext cx="5414832" cy="47719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главного редуктора вертолета Ми-28Н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производстве и эксплуатации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664" y="899592"/>
            <a:ext cx="3528392" cy="207318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80" y="3417411"/>
            <a:ext cx="2376264" cy="181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88" y="5579492"/>
            <a:ext cx="1556782" cy="1012521"/>
          </a:xfrm>
          <a:prstGeom prst="rect">
            <a:avLst/>
          </a:prstGeom>
        </p:spPr>
      </p:pic>
      <p:pic>
        <p:nvPicPr>
          <p:cNvPr id="8" name="Picture 5" descr="Стендовый 3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442" y="1187624"/>
            <a:ext cx="2000805" cy="136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1814" y="7078404"/>
            <a:ext cx="2734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Наземно-бортовая система диагностики (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БСДВ)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для сопровождения эксплуатации Ми-28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viktor\Desktop\01290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103" y="4427984"/>
            <a:ext cx="2614165" cy="23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9"/>
          <p:cNvSpPr>
            <a:spLocks noChangeArrowheads="1"/>
          </p:cNvSpPr>
          <p:nvPr/>
        </p:nvSpPr>
        <p:spPr bwMode="auto">
          <a:xfrm>
            <a:off x="3483006" y="7236296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вибраций главного редуктора на стенде  АО «МВЗ им. М.Л. Миля»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4271940" y="2724913"/>
            <a:ext cx="237626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Стендовый блок виброметрии,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кинематометрии,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измерения крутящего момента и расчета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мощности – аналог БСДВ</a:t>
            </a:r>
            <a:endParaRPr lang="ru-RU" sz="1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01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8" y="50003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Аппаратно-программные средства диагностики агрегатов вертолётов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42" y="1214414"/>
            <a:ext cx="585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Вибропреобразователи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 встроенной в разъем электроникой (ЗАО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Виброприбор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8" y="2000232"/>
            <a:ext cx="1257400" cy="64294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8802" y="2071670"/>
            <a:ext cx="1371038" cy="57342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6" y="2000232"/>
            <a:ext cx="1687309" cy="74384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8079" y="1965325"/>
            <a:ext cx="1227069" cy="677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166" y="2928926"/>
            <a:ext cx="1576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МВ-45Э</a:t>
            </a:r>
          </a:p>
          <a:p>
            <a:r>
              <a:rPr lang="ru-RU" sz="1000" b="1" dirty="0" smtClean="0"/>
              <a:t>МВ-45ЭТ (с термосопротивлением)</a:t>
            </a:r>
            <a:endParaRPr lang="ru-RU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5992" y="2946432"/>
            <a:ext cx="1473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МВ-44Э (высокотемпературный)</a:t>
            </a:r>
            <a:endParaRPr lang="ru-R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29066" y="2928926"/>
            <a:ext cx="1576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МВ-46Э</a:t>
            </a:r>
          </a:p>
          <a:p>
            <a:r>
              <a:rPr lang="ru-RU" sz="1000" b="1" dirty="0" smtClean="0"/>
              <a:t>МВ-46ЭТ (с термосопротивлением)</a:t>
            </a:r>
            <a:endParaRPr lang="ru-R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29264" y="2928926"/>
            <a:ext cx="1204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МВ-52Э (трехкомпонентный)</a:t>
            </a:r>
            <a:endParaRPr lang="ru-RU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5728" y="3857620"/>
            <a:ext cx="6500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Средства накопления и обработки диагностической информации (УП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Фарнелл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42" y="6286512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Стендовый БСКД-МДР-2С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8" descr="C:\Users\andrey\Desktop\Без имени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2" y="4643438"/>
            <a:ext cx="2286016" cy="15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Описание: C:\Users\Анна\Desktop\блок 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2" y="4500562"/>
            <a:ext cx="2285334" cy="146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786190" y="6182037"/>
            <a:ext cx="285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Электронный блок БНОДИ-28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средние и тяжелые вертолеты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C:\=Work=\ОАО Камов\Скоростной вертолет\Фарнелл\Фото\БНОДИ-СВ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2" y="6872212"/>
            <a:ext cx="1440403" cy="128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=Work=\ОАО Камов\Скоростной вертолет\Фарнелл\Фото\модуль АЦП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6" y="7215206"/>
            <a:ext cx="864096" cy="62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0504" y="7143768"/>
            <a:ext cx="864096" cy="52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512" y="7000892"/>
            <a:ext cx="1076264" cy="103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71612" y="8143900"/>
            <a:ext cx="9893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Блок обработки</a:t>
            </a:r>
            <a:endParaRPr lang="ru-RU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714620" y="8072462"/>
            <a:ext cx="1355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Выносной модуль АЦП</a:t>
            </a:r>
            <a:endParaRPr lang="ru-RU" sz="9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143380" y="8001024"/>
            <a:ext cx="161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Накопитель,</a:t>
            </a:r>
          </a:p>
          <a:p>
            <a:pPr algn="ctr"/>
            <a:r>
              <a:rPr lang="ru-RU" sz="900" b="1" dirty="0" smtClean="0"/>
              <a:t>гнездо </a:t>
            </a:r>
            <a:r>
              <a:rPr lang="ru-RU" sz="900" b="1" dirty="0"/>
              <a:t>накопителя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1678" y="8501090"/>
            <a:ext cx="3002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Комплекс накопления и обработки КНОДИ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100" b="1" u="sng" dirty="0" smtClean="0">
                <a:latin typeface="Times New Roman" pitchFamily="18" charset="0"/>
                <a:cs typeface="Times New Roman" pitchFamily="18" charset="0"/>
              </a:rPr>
              <a:t>легкие </a:t>
            </a:r>
            <a:r>
              <a:rPr lang="ru-RU" sz="1100" b="1" u="sng" dirty="0">
                <a:latin typeface="Times New Roman" pitchFamily="18" charset="0"/>
                <a:cs typeface="Times New Roman" pitchFamily="18" charset="0"/>
              </a:rPr>
              <a:t>вертолеты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04" y="500034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0381" y="142844"/>
            <a:ext cx="5599015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Наземно–бортовая система диагностики вертолетов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 8/17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БСДВ-8/17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22" y="928662"/>
            <a:ext cx="4714908" cy="1328033"/>
          </a:xfrm>
          <a:prstGeom prst="rect">
            <a:avLst/>
          </a:prstGeom>
        </p:spPr>
      </p:pic>
      <p:grpSp>
        <p:nvGrpSpPr>
          <p:cNvPr id="7" name="Группа 5"/>
          <p:cNvGrpSpPr/>
          <p:nvPr/>
        </p:nvGrpSpPr>
        <p:grpSpPr>
          <a:xfrm>
            <a:off x="571480" y="2714612"/>
            <a:ext cx="906472" cy="705135"/>
            <a:chOff x="395536" y="3284985"/>
            <a:chExt cx="1440160" cy="100811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6" y="3284985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93" y="3717032"/>
              <a:ext cx="1094978" cy="50589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95536" y="3356992"/>
              <a:ext cx="82266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МВ-45ЭС</a:t>
              </a:r>
              <a:endParaRPr lang="ru-RU" sz="1300" dirty="0"/>
            </a:p>
          </p:txBody>
        </p:sp>
      </p:grpSp>
      <p:grpSp>
        <p:nvGrpSpPr>
          <p:cNvPr id="11" name="Группа 18"/>
          <p:cNvGrpSpPr/>
          <p:nvPr/>
        </p:nvGrpSpPr>
        <p:grpSpPr>
          <a:xfrm>
            <a:off x="1785926" y="2723857"/>
            <a:ext cx="906472" cy="705135"/>
            <a:chOff x="420200" y="4391236"/>
            <a:chExt cx="1440160" cy="100811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0200" y="4391236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57" y="4823283"/>
              <a:ext cx="1094978" cy="505893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420200" y="4463243"/>
              <a:ext cx="90441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МВ-45ЭСТ</a:t>
              </a:r>
              <a:endParaRPr lang="ru-RU" sz="1300" dirty="0"/>
            </a:p>
          </p:txBody>
        </p:sp>
      </p:grpSp>
      <p:grpSp>
        <p:nvGrpSpPr>
          <p:cNvPr id="15" name="Группа 19"/>
          <p:cNvGrpSpPr/>
          <p:nvPr/>
        </p:nvGrpSpPr>
        <p:grpSpPr>
          <a:xfrm>
            <a:off x="3000372" y="2723857"/>
            <a:ext cx="906472" cy="705135"/>
            <a:chOff x="429444" y="5502188"/>
            <a:chExt cx="1440160" cy="100811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9444" y="5574195"/>
              <a:ext cx="82266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МВ-5</a:t>
              </a:r>
              <a:r>
                <a:rPr lang="en-US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ЭС</a:t>
              </a:r>
              <a:endParaRPr lang="ru-RU" sz="1300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879" y="5875950"/>
              <a:ext cx="804685" cy="634350"/>
            </a:xfrm>
            <a:prstGeom prst="rect">
              <a:avLst/>
            </a:prstGeom>
          </p:spPr>
        </p:pic>
      </p:grpSp>
      <p:grpSp>
        <p:nvGrpSpPr>
          <p:cNvPr id="19" name="Группа 25"/>
          <p:cNvGrpSpPr/>
          <p:nvPr/>
        </p:nvGrpSpPr>
        <p:grpSpPr>
          <a:xfrm>
            <a:off x="4286256" y="2723857"/>
            <a:ext cx="906472" cy="705135"/>
            <a:chOff x="5177532" y="3156198"/>
            <a:chExt cx="1440160" cy="1008112"/>
          </a:xfrm>
        </p:grpSpPr>
        <p:grpSp>
          <p:nvGrpSpPr>
            <p:cNvPr id="20" name="Группа 21"/>
            <p:cNvGrpSpPr/>
            <p:nvPr/>
          </p:nvGrpSpPr>
          <p:grpSpPr>
            <a:xfrm>
              <a:off x="5177532" y="3156198"/>
              <a:ext cx="1440160" cy="1008112"/>
              <a:chOff x="429444" y="5502188"/>
              <a:chExt cx="1440160" cy="1008112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429444" y="5574195"/>
                <a:ext cx="861133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МВ-44ЭС </a:t>
                </a:r>
                <a:endParaRPr lang="ru-RU" sz="1300" dirty="0"/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1605" y="3489259"/>
              <a:ext cx="1226582" cy="587813"/>
            </a:xfrm>
            <a:prstGeom prst="rect">
              <a:avLst/>
            </a:prstGeom>
          </p:spPr>
        </p:pic>
      </p:grpSp>
      <p:grpSp>
        <p:nvGrpSpPr>
          <p:cNvPr id="24" name="Группа 30"/>
          <p:cNvGrpSpPr/>
          <p:nvPr/>
        </p:nvGrpSpPr>
        <p:grpSpPr>
          <a:xfrm>
            <a:off x="5522924" y="2714612"/>
            <a:ext cx="906472" cy="705135"/>
            <a:chOff x="6795684" y="3156198"/>
            <a:chExt cx="1440160" cy="1008112"/>
          </a:xfrm>
        </p:grpSpPr>
        <p:grpSp>
          <p:nvGrpSpPr>
            <p:cNvPr id="25" name="Группа 26"/>
            <p:cNvGrpSpPr/>
            <p:nvPr/>
          </p:nvGrpSpPr>
          <p:grpSpPr>
            <a:xfrm>
              <a:off x="6795684" y="3156198"/>
              <a:ext cx="1440160" cy="1008112"/>
              <a:chOff x="429444" y="5502188"/>
              <a:chExt cx="1440160" cy="1008112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29444" y="5574195"/>
                <a:ext cx="788421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ДЧВ-296</a:t>
                </a:r>
                <a:endParaRPr lang="ru-RU" sz="1300" dirty="0"/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2587" y="3457575"/>
              <a:ext cx="1058243" cy="650501"/>
            </a:xfrm>
            <a:prstGeom prst="rect">
              <a:avLst/>
            </a:prstGeom>
          </p:spPr>
        </p:pic>
      </p:grpSp>
      <p:cxnSp>
        <p:nvCxnSpPr>
          <p:cNvPr id="29" name="Прямая со стрелкой 28"/>
          <p:cNvCxnSpPr/>
          <p:nvPr/>
        </p:nvCxnSpPr>
        <p:spPr>
          <a:xfrm>
            <a:off x="1071546" y="342899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214554" y="342899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429000" y="342899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86322" y="342899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000768" y="342899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00108" y="3857620"/>
            <a:ext cx="507209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786058" y="3857620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7" name="Группа 34"/>
          <p:cNvGrpSpPr/>
          <p:nvPr/>
        </p:nvGrpSpPr>
        <p:grpSpPr>
          <a:xfrm>
            <a:off x="2151954" y="4354268"/>
            <a:ext cx="1991426" cy="1575054"/>
            <a:chOff x="429444" y="5502188"/>
            <a:chExt cx="1440160" cy="100811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29444" y="5574195"/>
              <a:ext cx="516859" cy="179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БО-8М</a:t>
              </a:r>
              <a:endParaRPr lang="ru-RU" sz="1300" dirty="0"/>
            </a:p>
          </p:txBody>
        </p:sp>
      </p:grpSp>
      <p:pic>
        <p:nvPicPr>
          <p:cNvPr id="40" name="Рисунок 39" descr="Описание: C:\Users\Анна\Desktop\блок 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8" y="4643438"/>
            <a:ext cx="1615086" cy="1091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Прямая со стрелкой 40"/>
          <p:cNvCxnSpPr/>
          <p:nvPr/>
        </p:nvCxnSpPr>
        <p:spPr>
          <a:xfrm>
            <a:off x="1696299" y="5105425"/>
            <a:ext cx="4318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14290" y="4429124"/>
            <a:ext cx="15339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БРЭО вертолета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цифровым интерфейсам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 наличии)</a:t>
            </a:r>
            <a:endParaRPr lang="ru-RU" sz="1100" dirty="0"/>
          </a:p>
        </p:txBody>
      </p:sp>
      <p:grpSp>
        <p:nvGrpSpPr>
          <p:cNvPr id="43" name="Группа 2069"/>
          <p:cNvGrpSpPr/>
          <p:nvPr/>
        </p:nvGrpSpPr>
        <p:grpSpPr>
          <a:xfrm>
            <a:off x="3214686" y="6643702"/>
            <a:ext cx="1292327" cy="1222133"/>
            <a:chOff x="5364089" y="4739512"/>
            <a:chExt cx="1292326" cy="1222133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364089" y="4869038"/>
              <a:ext cx="1292326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  и локальная база данных (БД) у </a:t>
              </a:r>
              <a:r>
                <a:rPr lang="ru-RU" sz="13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эксплуатанта</a:t>
              </a:r>
              <a:endPara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6" name="Группа 2070"/>
          <p:cNvGrpSpPr/>
          <p:nvPr/>
        </p:nvGrpSpPr>
        <p:grpSpPr>
          <a:xfrm>
            <a:off x="4989249" y="6549170"/>
            <a:ext cx="1533987" cy="1376186"/>
            <a:chOff x="7430501" y="4861126"/>
            <a:chExt cx="1533987" cy="1376186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7430501" y="4986418"/>
              <a:ext cx="1533987" cy="1119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Глобальная БД</a:t>
              </a:r>
            </a:p>
            <a:p>
              <a:pPr algn="ctr"/>
              <a:endPara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Глобальные сервисы обслуживания</a:t>
              </a:r>
              <a:endParaRPr lang="ru-RU" sz="1300" dirty="0"/>
            </a:p>
          </p:txBody>
        </p:sp>
      </p:grpSp>
      <p:cxnSp>
        <p:nvCxnSpPr>
          <p:cNvPr id="49" name="Прямая со стрелкой 48"/>
          <p:cNvCxnSpPr/>
          <p:nvPr/>
        </p:nvCxnSpPr>
        <p:spPr>
          <a:xfrm>
            <a:off x="4522635" y="7061260"/>
            <a:ext cx="46661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4522635" y="7421300"/>
            <a:ext cx="46661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830382" y="6557205"/>
            <a:ext cx="2169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сигналы вибраций, температуры, фазы.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30382" y="7277285"/>
            <a:ext cx="2169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Оцененные параметры.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14921" y="8125113"/>
            <a:ext cx="462533" cy="2981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4477454" y="8147149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борту</a:t>
            </a:r>
            <a:endParaRPr lang="ru-RU" sz="13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300115" y="8141381"/>
            <a:ext cx="462533" cy="29815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5771659" y="8147149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земле</a:t>
            </a:r>
            <a:endParaRPr lang="ru-RU" sz="1300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 rot="5400000">
            <a:off x="2570950" y="6215074"/>
            <a:ext cx="572298" cy="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TextBox 21"/>
          <p:cNvSpPr txBox="1">
            <a:spLocks noChangeArrowheads="1"/>
          </p:cNvSpPr>
          <p:nvPr/>
        </p:nvSpPr>
        <p:spPr bwMode="auto">
          <a:xfrm>
            <a:off x="82410" y="7977873"/>
            <a:ext cx="3824434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  <a:latin typeface="+mn-lt"/>
              </a:rPr>
              <a:t>Система разработана с учетом 12-ти летнего опыта эксплуатации аналога на вертолетах Ми-8 МТВ-1</a:t>
            </a:r>
            <a:endParaRPr lang="ru-RU" b="1" dirty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61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09764" y="59499"/>
            <a:ext cx="5801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образец системы диагностики БСДВ-226 для вертолета Ка-226Т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12777" y="3177503"/>
            <a:ext cx="1489067" cy="1106465"/>
            <a:chOff x="395536" y="3284985"/>
            <a:chExt cx="1440160" cy="1008112"/>
          </a:xfrm>
          <a:solidFill>
            <a:srgbClr val="99CCFF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6" y="3284985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65178" y="3356992"/>
              <a:ext cx="1327772" cy="266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МВ-</a:t>
              </a:r>
              <a:r>
                <a:rPr lang="en-US" sz="1300" b="1" dirty="0" smtClean="0">
                  <a:latin typeface="Calibri" panose="020F0502020204030204" pitchFamily="34" charset="0"/>
                </a:rPr>
                <a:t>58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(</a:t>
              </a:r>
              <a:r>
                <a:rPr lang="ru-RU" sz="1300" dirty="0" smtClean="0">
                  <a:latin typeface="Calibri" panose="020F0502020204030204" pitchFamily="34" charset="0"/>
                </a:rPr>
                <a:t>1</a:t>
              </a:r>
              <a:r>
                <a:rPr lang="en-US" sz="1300" dirty="0" smtClean="0">
                  <a:latin typeface="Calibri" panose="020F0502020204030204" pitchFamily="34" charset="0"/>
                </a:rPr>
                <a:t>0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шт.)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164256" y="3153610"/>
            <a:ext cx="1733041" cy="1058349"/>
            <a:chOff x="344851" y="4368477"/>
            <a:chExt cx="1485335" cy="1008112"/>
          </a:xfrm>
          <a:solidFill>
            <a:srgbClr val="99CCFF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44851" y="4368477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8902" y="4476487"/>
              <a:ext cx="1351284" cy="2785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МВ-</a:t>
              </a:r>
              <a:r>
                <a:rPr lang="en-US" sz="1300" b="1" dirty="0" smtClean="0">
                  <a:latin typeface="Calibri" panose="020F0502020204030204" pitchFamily="34" charset="0"/>
                </a:rPr>
                <a:t>57</a:t>
              </a:r>
              <a:r>
                <a:rPr lang="ru-RU" sz="1300" dirty="0" smtClean="0">
                  <a:latin typeface="Calibri" panose="020F0502020204030204" pitchFamily="34" charset="0"/>
                </a:rPr>
                <a:t> (</a:t>
              </a:r>
              <a:r>
                <a:rPr lang="en-US" sz="1300" dirty="0" smtClean="0">
                  <a:latin typeface="Calibri" panose="020F0502020204030204" pitchFamily="34" charset="0"/>
                </a:rPr>
                <a:t>3 </a:t>
              </a:r>
              <a:r>
                <a:rPr lang="ru-RU" sz="1300" dirty="0" smtClean="0">
                  <a:latin typeface="Calibri" panose="020F0502020204030204" pitchFamily="34" charset="0"/>
                </a:rPr>
                <a:t>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370792" y="3177503"/>
            <a:ext cx="1448598" cy="1058349"/>
            <a:chOff x="6781588" y="3156198"/>
            <a:chExt cx="1698157" cy="1008112"/>
          </a:xfrm>
          <a:solidFill>
            <a:srgbClr val="99CCFF"/>
          </a:solidFill>
        </p:grpSpPr>
        <p:grpSp>
          <p:nvGrpSpPr>
            <p:cNvPr id="21" name="Группа 20"/>
            <p:cNvGrpSpPr/>
            <p:nvPr/>
          </p:nvGrpSpPr>
          <p:grpSpPr>
            <a:xfrm>
              <a:off x="6781588" y="3156198"/>
              <a:ext cx="1698157" cy="1008112"/>
              <a:chOff x="415348" y="5502188"/>
              <a:chExt cx="1698157" cy="1008112"/>
            </a:xfrm>
            <a:grpFill/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15348" y="5570725"/>
                <a:ext cx="1698157" cy="21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latin typeface="Calibri" panose="020F0502020204030204" pitchFamily="34" charset="0"/>
                  </a:rPr>
                  <a:t>ДЧВ-296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(2</a:t>
                </a:r>
                <a:r>
                  <a:rPr lang="en-US" sz="1300" dirty="0" smtClean="0">
                    <a:latin typeface="Calibri" panose="020F0502020204030204" pitchFamily="34" charset="0"/>
                  </a:rPr>
                  <a:t>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шт</a:t>
                </a:r>
                <a:r>
                  <a:rPr lang="ru-RU" sz="1300" dirty="0">
                    <a:latin typeface="Calibri" panose="020F0502020204030204" pitchFamily="34" charset="0"/>
                  </a:rPr>
                  <a:t>.)</a:t>
                </a:r>
                <a:endParaRPr lang="ru-RU" sz="1300" dirty="0"/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587" y="3457575"/>
              <a:ext cx="771865" cy="47446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350070" y="5742126"/>
            <a:ext cx="2970592" cy="2024733"/>
            <a:chOff x="429444" y="5502188"/>
            <a:chExt cx="1440160" cy="1008112"/>
          </a:xfrm>
          <a:solidFill>
            <a:srgbClr val="99CCFF"/>
          </a:solidFill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29444" y="5574195"/>
              <a:ext cx="337399" cy="1346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БО-226</a:t>
              </a:r>
              <a:endParaRPr lang="ru-RU" sz="1300" dirty="0"/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106742" y="5097716"/>
            <a:ext cx="49685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2"/>
          </p:cNvCxnSpPr>
          <p:nvPr/>
        </p:nvCxnSpPr>
        <p:spPr>
          <a:xfrm>
            <a:off x="2157311" y="4283968"/>
            <a:ext cx="29551" cy="813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143043" y="4283968"/>
            <a:ext cx="0" cy="813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3" idx="2"/>
          </p:cNvCxnSpPr>
          <p:nvPr/>
        </p:nvCxnSpPr>
        <p:spPr>
          <a:xfrm>
            <a:off x="5997075" y="4235852"/>
            <a:ext cx="81467" cy="861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268760" y="5097717"/>
            <a:ext cx="5084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Аналоговые </a:t>
            </a:r>
            <a:r>
              <a:rPr lang="ru-RU" sz="1400" b="1" dirty="0" smtClean="0">
                <a:cs typeface="Times New Roman" panose="02020603050405020304" pitchFamily="18" charset="0"/>
              </a:rPr>
              <a:t>сигналы от датчиков вибраций, частот вращения </a:t>
            </a:r>
            <a:r>
              <a:rPr lang="ru-RU" sz="1400" b="1" dirty="0">
                <a:cs typeface="Times New Roman" panose="02020603050405020304" pitchFamily="18" charset="0"/>
              </a:rPr>
              <a:t>и температуры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106742" y="5097716"/>
            <a:ext cx="0" cy="672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8" idx="2"/>
          </p:cNvCxnSpPr>
          <p:nvPr/>
        </p:nvCxnSpPr>
        <p:spPr>
          <a:xfrm>
            <a:off x="693515" y="4701377"/>
            <a:ext cx="0" cy="1038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18270" y="2670052"/>
            <a:ext cx="1150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cs typeface="Times New Roman" panose="02020603050405020304" pitchFamily="18" charset="0"/>
              </a:rPr>
              <a:t>нформация </a:t>
            </a:r>
            <a:r>
              <a:rPr lang="ru-RU" sz="1400" b="1" dirty="0">
                <a:cs typeface="Times New Roman" panose="02020603050405020304" pitchFamily="18" charset="0"/>
              </a:rPr>
              <a:t>от БРЭО вертолета </a:t>
            </a:r>
            <a:r>
              <a:rPr lang="ru-RU" sz="1400" b="1" dirty="0" smtClean="0">
                <a:cs typeface="Times New Roman" panose="02020603050405020304" pitchFamily="18" charset="0"/>
              </a:rPr>
              <a:t>по цифровым интерфейсам</a:t>
            </a:r>
          </a:p>
          <a:p>
            <a:pPr algn="ctr"/>
            <a:r>
              <a:rPr lang="ru-RU" sz="1400" b="1" dirty="0" smtClean="0">
                <a:cs typeface="Times New Roman" panose="02020603050405020304" pitchFamily="18" charset="0"/>
              </a:rPr>
              <a:t>(при наличии)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241998" y="6053763"/>
            <a:ext cx="969245" cy="1582829"/>
            <a:chOff x="5364089" y="4739512"/>
            <a:chExt cx="1292326" cy="1187122"/>
          </a:xfrm>
          <a:solidFill>
            <a:srgbClr val="FFC000"/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364089" y="5079963"/>
              <a:ext cx="12923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Программа СКАВ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572921" y="5931944"/>
            <a:ext cx="1150490" cy="1834915"/>
            <a:chOff x="7430501" y="4861126"/>
            <a:chExt cx="1533987" cy="1376186"/>
          </a:xfrm>
          <a:solidFill>
            <a:srgbClr val="FFC000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7430501" y="5292941"/>
              <a:ext cx="1533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Глобальная база данных</a:t>
              </a:r>
            </a:p>
          </p:txBody>
        </p:sp>
      </p:grpSp>
      <p:cxnSp>
        <p:nvCxnSpPr>
          <p:cNvPr id="45" name="Прямая со стрелкой 44"/>
          <p:cNvCxnSpPr/>
          <p:nvPr/>
        </p:nvCxnSpPr>
        <p:spPr>
          <a:xfrm>
            <a:off x="3320662" y="6836671"/>
            <a:ext cx="918428" cy="8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222915" y="6614731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222915" y="7094784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364215" y="5547119"/>
            <a:ext cx="8631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Цифровые сигналы вибраций, температуры, фазы.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364215" y="6922397"/>
            <a:ext cx="817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900" b="1" dirty="0">
                <a:cs typeface="Times New Roman" panose="02020603050405020304" pitchFamily="18" charset="0"/>
              </a:rPr>
              <a:t>Оцененные параметры</a:t>
            </a:r>
            <a:r>
              <a:rPr lang="ru-RU" sz="900" dirty="0"/>
              <a:t>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71138" y="8054891"/>
            <a:ext cx="346900" cy="397543"/>
          </a:xfrm>
          <a:prstGeom prst="roundRect">
            <a:avLst/>
          </a:prstGeom>
          <a:solidFill>
            <a:srgbClr val="99CC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24796" y="8062583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борту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806070" y="8054891"/>
            <a:ext cx="346900" cy="3975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59683" y="8062583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земле</a:t>
            </a:r>
            <a:endParaRPr lang="ru-RU" sz="1300" dirty="0"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146" y="1202886"/>
            <a:ext cx="3200769" cy="1640921"/>
          </a:xfrm>
          <a:prstGeom prst="rect">
            <a:avLst/>
          </a:prstGeom>
        </p:spPr>
      </p:pic>
      <p:pic>
        <p:nvPicPr>
          <p:cNvPr id="56" name="Рисунок 55" descr="C:\=Work=\НИР БСДВ\Отчетность\Этап 1\Глава в отчет\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14" y="6291608"/>
            <a:ext cx="1126806" cy="1162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493" y="3497221"/>
            <a:ext cx="472300" cy="515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478" y="3616246"/>
            <a:ext cx="483200" cy="595713"/>
          </a:xfrm>
          <a:prstGeom prst="rect">
            <a:avLst/>
          </a:prstGeom>
        </p:spPr>
      </p:pic>
      <p:pic>
        <p:nvPicPr>
          <p:cNvPr id="55" name="Рисунок 5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2146" y="6466816"/>
            <a:ext cx="533723" cy="889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Рисунок 5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9211" y="6627870"/>
            <a:ext cx="428420" cy="490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8" name="Прямая со стрелкой 57"/>
          <p:cNvCxnSpPr/>
          <p:nvPr/>
        </p:nvCxnSpPr>
        <p:spPr>
          <a:xfrm>
            <a:off x="1615846" y="6809183"/>
            <a:ext cx="3729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986373" y="7233782"/>
            <a:ext cx="1280609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Calibri" panose="020F0502020204030204" pitchFamily="34" charset="0"/>
              </a:rPr>
              <a:t>Гнездо + накопитель съемный</a:t>
            </a:r>
            <a:endParaRPr lang="ru-RU" sz="1300" dirty="0"/>
          </a:p>
        </p:txBody>
      </p:sp>
      <p:pic>
        <p:nvPicPr>
          <p:cNvPr id="61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47110" y="2"/>
            <a:ext cx="5778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образец системы диагностики БСДВ-8 для вертолета Ми-8МТВ1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9578" y="1021935"/>
            <a:ext cx="4255118" cy="148816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608549" y="3177503"/>
            <a:ext cx="1406352" cy="1344146"/>
            <a:chOff x="395536" y="3284985"/>
            <a:chExt cx="1857089" cy="1008110"/>
          </a:xfrm>
          <a:solidFill>
            <a:srgbClr val="99CCFF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7" y="3284985"/>
              <a:ext cx="1519246" cy="100811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93" y="3717032"/>
              <a:ext cx="1094978" cy="39780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95536" y="3356992"/>
              <a:ext cx="1857089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>
                  <a:latin typeface="Calibri" panose="020F0502020204030204" pitchFamily="34" charset="0"/>
                </a:rPr>
                <a:t>МВ-45ЭС</a:t>
              </a:r>
              <a:r>
                <a:rPr lang="ru-RU" sz="1300" dirty="0">
                  <a:latin typeface="Calibri" panose="020F0502020204030204" pitchFamily="34" charset="0"/>
                </a:rPr>
                <a:t> (</a:t>
              </a:r>
              <a:r>
                <a:rPr lang="ru-RU" sz="1300" dirty="0" smtClean="0">
                  <a:latin typeface="Calibri" panose="020F0502020204030204" pitchFamily="34" charset="0"/>
                </a:rPr>
                <a:t>1</a:t>
              </a:r>
              <a:r>
                <a:rPr lang="en-US" sz="1300" dirty="0" smtClean="0">
                  <a:latin typeface="Calibri" panose="020F0502020204030204" pitchFamily="34" charset="0"/>
                </a:rPr>
                <a:t>4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шт.)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942946" y="3177503"/>
            <a:ext cx="1351139" cy="1344149"/>
            <a:chOff x="420200" y="4391236"/>
            <a:chExt cx="1801519" cy="1008112"/>
          </a:xfrm>
          <a:solidFill>
            <a:srgbClr val="99CCFF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0200" y="4391236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57" y="4823283"/>
              <a:ext cx="1094978" cy="39780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420200" y="4463243"/>
              <a:ext cx="1801519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МВ-45ЭС</a:t>
              </a:r>
              <a:r>
                <a:rPr lang="ru-RU" sz="1300" b="1" dirty="0">
                  <a:latin typeface="Calibri" panose="020F0502020204030204" pitchFamily="34" charset="0"/>
                </a:rPr>
                <a:t>Т</a:t>
              </a:r>
              <a:r>
                <a:rPr lang="ru-RU" sz="1300" dirty="0" smtClean="0">
                  <a:latin typeface="Calibri" panose="020F0502020204030204" pitchFamily="34" charset="0"/>
                </a:rPr>
                <a:t> (</a:t>
              </a:r>
              <a:r>
                <a:rPr lang="ru-RU" sz="1300" dirty="0">
                  <a:latin typeface="Calibri" panose="020F0502020204030204" pitchFamily="34" charset="0"/>
                </a:rPr>
                <a:t>6</a:t>
              </a:r>
              <a:r>
                <a:rPr lang="ru-RU" sz="1300" dirty="0" smtClean="0">
                  <a:latin typeface="Calibri" panose="020F0502020204030204" pitchFamily="34" charset="0"/>
                </a:rPr>
                <a:t>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39090" y="3177503"/>
            <a:ext cx="1269386" cy="1344149"/>
            <a:chOff x="429444" y="5502188"/>
            <a:chExt cx="1692515" cy="1008112"/>
          </a:xfrm>
          <a:solidFill>
            <a:srgbClr val="99CCFF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9444" y="5574195"/>
              <a:ext cx="1692515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МВ-5</a:t>
              </a:r>
              <a:r>
                <a:rPr lang="en-US" sz="1300" b="1" dirty="0" smtClean="0">
                  <a:latin typeface="Calibri" panose="020F0502020204030204" pitchFamily="34" charset="0"/>
                </a:rPr>
                <a:t>2</a:t>
              </a:r>
              <a:r>
                <a:rPr lang="ru-RU" sz="1300" b="1" dirty="0" smtClean="0">
                  <a:latin typeface="Calibri" panose="020F0502020204030204" pitchFamily="34" charset="0"/>
                </a:rPr>
                <a:t>ЭС</a:t>
              </a:r>
              <a:r>
                <a:rPr lang="ru-RU" sz="1300" dirty="0" smtClean="0">
                  <a:latin typeface="Calibri" panose="020F0502020204030204" pitchFamily="34" charset="0"/>
                </a:rPr>
                <a:t> (4шт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879" y="5875950"/>
              <a:ext cx="804685" cy="456087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0" name="Группа 19"/>
          <p:cNvGrpSpPr/>
          <p:nvPr/>
        </p:nvGrpSpPr>
        <p:grpSpPr>
          <a:xfrm>
            <a:off x="5535235" y="3177503"/>
            <a:ext cx="1235146" cy="1344149"/>
            <a:chOff x="6795684" y="3156198"/>
            <a:chExt cx="1646861" cy="1008112"/>
          </a:xfrm>
          <a:solidFill>
            <a:srgbClr val="99CCFF"/>
          </a:solidFill>
        </p:grpSpPr>
        <p:grpSp>
          <p:nvGrpSpPr>
            <p:cNvPr id="21" name="Группа 20"/>
            <p:cNvGrpSpPr/>
            <p:nvPr/>
          </p:nvGrpSpPr>
          <p:grpSpPr>
            <a:xfrm>
              <a:off x="6795684" y="3156198"/>
              <a:ext cx="1646861" cy="1008112"/>
              <a:chOff x="429444" y="5502188"/>
              <a:chExt cx="1646861" cy="1008112"/>
            </a:xfrm>
            <a:grpFill/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29444" y="5574195"/>
                <a:ext cx="1646861" cy="21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latin typeface="Calibri" panose="020F0502020204030204" pitchFamily="34" charset="0"/>
                  </a:rPr>
                  <a:t>ДЧВ-296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(2шт</a:t>
                </a:r>
                <a:r>
                  <a:rPr lang="ru-RU" sz="1300" dirty="0">
                    <a:latin typeface="Calibri" panose="020F0502020204030204" pitchFamily="34" charset="0"/>
                  </a:rPr>
                  <a:t>.)</a:t>
                </a:r>
                <a:endParaRPr lang="ru-RU" sz="1300" dirty="0"/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587" y="3457575"/>
              <a:ext cx="1058242" cy="383617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188052" y="5742126"/>
            <a:ext cx="1404287" cy="2189089"/>
            <a:chOff x="429444" y="5502188"/>
            <a:chExt cx="1440160" cy="1008112"/>
          </a:xfrm>
          <a:solidFill>
            <a:srgbClr val="99CCFF"/>
          </a:solidFill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29444" y="5574195"/>
              <a:ext cx="1021223" cy="1346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БО-МИ.201</a:t>
              </a:r>
              <a:endParaRPr lang="ru-RU" sz="1300" dirty="0"/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106742" y="5097716"/>
            <a:ext cx="49685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2"/>
          </p:cNvCxnSpPr>
          <p:nvPr/>
        </p:nvCxnSpPr>
        <p:spPr>
          <a:xfrm>
            <a:off x="2183804" y="4521649"/>
            <a:ext cx="0" cy="576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2" idx="2"/>
          </p:cNvCxnSpPr>
          <p:nvPr/>
        </p:nvCxnSpPr>
        <p:spPr>
          <a:xfrm>
            <a:off x="3483006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7" idx="2"/>
          </p:cNvCxnSpPr>
          <p:nvPr/>
        </p:nvCxnSpPr>
        <p:spPr>
          <a:xfrm>
            <a:off x="4779150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3" idx="2"/>
          </p:cNvCxnSpPr>
          <p:nvPr/>
        </p:nvCxnSpPr>
        <p:spPr>
          <a:xfrm>
            <a:off x="6075294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268760" y="5097717"/>
            <a:ext cx="5084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Аналоговые </a:t>
            </a:r>
            <a:r>
              <a:rPr lang="ru-RU" sz="1400" b="1" dirty="0" smtClean="0">
                <a:cs typeface="Times New Roman" panose="02020603050405020304" pitchFamily="18" charset="0"/>
              </a:rPr>
              <a:t>сигналы от датчиков вибраций, частот вращения </a:t>
            </a:r>
            <a:r>
              <a:rPr lang="ru-RU" sz="1400" b="1" dirty="0">
                <a:cs typeface="Times New Roman" panose="02020603050405020304" pitchFamily="18" charset="0"/>
              </a:rPr>
              <a:t>и температуры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106742" y="5097716"/>
            <a:ext cx="0" cy="672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65523" y="4521649"/>
            <a:ext cx="0" cy="1220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30036" y="3395134"/>
            <a:ext cx="12945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cs typeface="Times New Roman" panose="02020603050405020304" pitchFamily="18" charset="0"/>
              </a:rPr>
              <a:t>нформация </a:t>
            </a:r>
            <a:r>
              <a:rPr lang="ru-RU" sz="1400" b="1" dirty="0">
                <a:cs typeface="Times New Roman" panose="02020603050405020304" pitchFamily="18" charset="0"/>
              </a:rPr>
              <a:t>от БРЭО вертолета </a:t>
            </a:r>
            <a:r>
              <a:rPr lang="ru-RU" sz="1400" b="1" dirty="0" smtClean="0">
                <a:cs typeface="Times New Roman" panose="02020603050405020304" pitchFamily="18" charset="0"/>
              </a:rPr>
              <a:t>по цифровым интерфейсам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4241998" y="6053763"/>
            <a:ext cx="969245" cy="1582829"/>
            <a:chOff x="5364089" y="4739512"/>
            <a:chExt cx="1292326" cy="1187122"/>
          </a:xfrm>
          <a:solidFill>
            <a:srgbClr val="FFC000"/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364089" y="5079963"/>
              <a:ext cx="12923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Программа СКАВ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572921" y="5931944"/>
            <a:ext cx="1150490" cy="1834915"/>
            <a:chOff x="7430501" y="4861126"/>
            <a:chExt cx="1533987" cy="1376186"/>
          </a:xfrm>
          <a:solidFill>
            <a:srgbClr val="FFC000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7430501" y="5292941"/>
              <a:ext cx="1533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Глобальная база данных</a:t>
              </a:r>
            </a:p>
          </p:txBody>
        </p:sp>
      </p:grpSp>
      <p:cxnSp>
        <p:nvCxnSpPr>
          <p:cNvPr id="45" name="Прямая со стрелкой 44"/>
          <p:cNvCxnSpPr>
            <a:stCxn id="28" idx="3"/>
          </p:cNvCxnSpPr>
          <p:nvPr/>
        </p:nvCxnSpPr>
        <p:spPr>
          <a:xfrm>
            <a:off x="1592339" y="6836671"/>
            <a:ext cx="972565" cy="15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222915" y="6614731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222915" y="7094784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1657517" y="5696921"/>
            <a:ext cx="8631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Цифровые сигналы вибраций, температуры, фазы.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687600" y="7031802"/>
            <a:ext cx="817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900" b="1" dirty="0">
                <a:cs typeface="Times New Roman" panose="02020603050405020304" pitchFamily="18" charset="0"/>
              </a:rPr>
              <a:t>Оцененные параметры.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71138" y="8054891"/>
            <a:ext cx="346900" cy="397543"/>
          </a:xfrm>
          <a:prstGeom prst="roundRect">
            <a:avLst/>
          </a:prstGeom>
          <a:solidFill>
            <a:srgbClr val="99CC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24796" y="8062583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борту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806070" y="8054891"/>
            <a:ext cx="346900" cy="3975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59683" y="8062583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земле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2510767" y="5663608"/>
            <a:ext cx="1363528" cy="2189897"/>
            <a:chOff x="152379" y="5453289"/>
            <a:chExt cx="1398360" cy="842680"/>
          </a:xfrm>
          <a:solidFill>
            <a:srgbClr val="99CCFF"/>
          </a:soli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07899" y="5453289"/>
              <a:ext cx="1342840" cy="84268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52379" y="5537581"/>
              <a:ext cx="1398359" cy="318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ПУИ-8 и съемный накопитель</a:t>
              </a:r>
              <a:endParaRPr lang="ru-RU" sz="1300" dirty="0"/>
            </a:p>
          </p:txBody>
        </p:sp>
      </p:grpSp>
      <p:cxnSp>
        <p:nvCxnSpPr>
          <p:cNvPr id="59" name="Прямая со стрелкой 58"/>
          <p:cNvCxnSpPr>
            <a:endCxn id="40" idx="1"/>
          </p:cNvCxnSpPr>
          <p:nvPr/>
        </p:nvCxnSpPr>
        <p:spPr>
          <a:xfrm flipV="1">
            <a:off x="3861047" y="6845178"/>
            <a:ext cx="380951" cy="6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 descr="C:\=Work=\НИР БСДВ\Отчетность\Этап 1\Глава в отчет\2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636" y="6396204"/>
            <a:ext cx="1071942" cy="911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Рисунок 61" descr="C:\=Work=\НИР БСДВ\Отчетность\Этап 1\Глава в отчет\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749" y="6563679"/>
            <a:ext cx="692301" cy="81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599" y="7307482"/>
            <a:ext cx="587443" cy="459378"/>
          </a:xfrm>
          <a:prstGeom prst="rect">
            <a:avLst/>
          </a:prstGeom>
        </p:spPr>
      </p:pic>
      <p:pic>
        <p:nvPicPr>
          <p:cNvPr id="63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3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90589" y="-13885"/>
            <a:ext cx="5724766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образец системы диагностики БСДВ-8 для вертолета Ми-17В5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417" y="1019605"/>
            <a:ext cx="5146076" cy="165044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646802" y="3177503"/>
            <a:ext cx="1392817" cy="1344149"/>
            <a:chOff x="395536" y="3284985"/>
            <a:chExt cx="1857089" cy="1008112"/>
          </a:xfrm>
          <a:solidFill>
            <a:srgbClr val="99CCFF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6" y="3284985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93" y="3717032"/>
              <a:ext cx="1094978" cy="39780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95536" y="3356992"/>
              <a:ext cx="1857089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>
                  <a:latin typeface="Calibri" panose="020F0502020204030204" pitchFamily="34" charset="0"/>
                </a:rPr>
                <a:t>МВ-45ЭС</a:t>
              </a:r>
              <a:r>
                <a:rPr lang="ru-RU" sz="1300" dirty="0">
                  <a:latin typeface="Calibri" panose="020F0502020204030204" pitchFamily="34" charset="0"/>
                </a:rPr>
                <a:t> (</a:t>
              </a:r>
              <a:r>
                <a:rPr lang="ru-RU" sz="1300" dirty="0" smtClean="0">
                  <a:latin typeface="Calibri" panose="020F0502020204030204" pitchFamily="34" charset="0"/>
                </a:rPr>
                <a:t>1</a:t>
              </a:r>
              <a:r>
                <a:rPr lang="en-US" sz="1300" dirty="0" smtClean="0">
                  <a:latin typeface="Calibri" panose="020F0502020204030204" pitchFamily="34" charset="0"/>
                </a:rPr>
                <a:t>4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шт.)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989020" y="3137126"/>
            <a:ext cx="1351139" cy="1344149"/>
            <a:chOff x="420200" y="4391236"/>
            <a:chExt cx="1801519" cy="1008112"/>
          </a:xfrm>
          <a:solidFill>
            <a:srgbClr val="99CCFF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0200" y="4391236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57" y="4823283"/>
              <a:ext cx="1094978" cy="42808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420200" y="4463243"/>
              <a:ext cx="1801519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МВ-45ЭС</a:t>
              </a:r>
              <a:r>
                <a:rPr lang="ru-RU" sz="1300" b="1" dirty="0">
                  <a:latin typeface="Calibri" panose="020F0502020204030204" pitchFamily="34" charset="0"/>
                </a:rPr>
                <a:t>Т</a:t>
              </a:r>
              <a:r>
                <a:rPr lang="ru-RU" sz="1300" dirty="0" smtClean="0">
                  <a:latin typeface="Calibri" panose="020F0502020204030204" pitchFamily="34" charset="0"/>
                </a:rPr>
                <a:t> (</a:t>
              </a:r>
              <a:r>
                <a:rPr lang="ru-RU" sz="1300" dirty="0">
                  <a:latin typeface="Calibri" panose="020F0502020204030204" pitchFamily="34" charset="0"/>
                </a:rPr>
                <a:t>6</a:t>
              </a:r>
              <a:r>
                <a:rPr lang="ru-RU" sz="1300" dirty="0" smtClean="0">
                  <a:latin typeface="Calibri" panose="020F0502020204030204" pitchFamily="34" charset="0"/>
                </a:rPr>
                <a:t>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39090" y="3177503"/>
            <a:ext cx="1269386" cy="1344149"/>
            <a:chOff x="429444" y="5502188"/>
            <a:chExt cx="1692515" cy="1008112"/>
          </a:xfrm>
          <a:solidFill>
            <a:srgbClr val="99CCFF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9444" y="5574195"/>
              <a:ext cx="1692515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МВ-5</a:t>
              </a:r>
              <a:r>
                <a:rPr lang="en-US" sz="1300" b="1" dirty="0" smtClean="0">
                  <a:latin typeface="Calibri" panose="020F0502020204030204" pitchFamily="34" charset="0"/>
                </a:rPr>
                <a:t>2</a:t>
              </a:r>
              <a:r>
                <a:rPr lang="ru-RU" sz="1300" b="1" dirty="0" smtClean="0">
                  <a:latin typeface="Calibri" panose="020F0502020204030204" pitchFamily="34" charset="0"/>
                </a:rPr>
                <a:t>ЭС</a:t>
              </a:r>
              <a:r>
                <a:rPr lang="ru-RU" sz="1300" dirty="0" smtClean="0">
                  <a:latin typeface="Calibri" panose="020F0502020204030204" pitchFamily="34" charset="0"/>
                </a:rPr>
                <a:t> (4шт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879" y="5875949"/>
              <a:ext cx="804685" cy="4560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0" name="Группа 19"/>
          <p:cNvGrpSpPr/>
          <p:nvPr/>
        </p:nvGrpSpPr>
        <p:grpSpPr>
          <a:xfrm>
            <a:off x="5535235" y="3177503"/>
            <a:ext cx="1235146" cy="1344149"/>
            <a:chOff x="6795684" y="3156198"/>
            <a:chExt cx="1646861" cy="1008112"/>
          </a:xfrm>
          <a:solidFill>
            <a:srgbClr val="99CCFF"/>
          </a:solidFill>
        </p:grpSpPr>
        <p:grpSp>
          <p:nvGrpSpPr>
            <p:cNvPr id="21" name="Группа 20"/>
            <p:cNvGrpSpPr/>
            <p:nvPr/>
          </p:nvGrpSpPr>
          <p:grpSpPr>
            <a:xfrm>
              <a:off x="6795684" y="3156198"/>
              <a:ext cx="1646861" cy="1008112"/>
              <a:chOff x="429444" y="5502188"/>
              <a:chExt cx="1646861" cy="1008112"/>
            </a:xfrm>
            <a:grpFill/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29444" y="5574195"/>
                <a:ext cx="1646861" cy="21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latin typeface="Calibri" panose="020F0502020204030204" pitchFamily="34" charset="0"/>
                  </a:rPr>
                  <a:t>ДЧВ-296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(2шт</a:t>
                </a:r>
                <a:r>
                  <a:rPr lang="ru-RU" sz="1300" dirty="0">
                    <a:latin typeface="Calibri" panose="020F0502020204030204" pitchFamily="34" charset="0"/>
                  </a:rPr>
                  <a:t>.)</a:t>
                </a:r>
                <a:endParaRPr lang="ru-RU" sz="1300" dirty="0"/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587" y="3457574"/>
              <a:ext cx="1058242" cy="528472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296065" y="5742126"/>
            <a:ext cx="2916911" cy="2189089"/>
            <a:chOff x="429444" y="5502188"/>
            <a:chExt cx="1440160" cy="1008112"/>
          </a:xfrm>
          <a:solidFill>
            <a:srgbClr val="99CCFF"/>
          </a:solidFill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29444" y="5574195"/>
              <a:ext cx="491647" cy="1346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БО-МИ.201</a:t>
              </a:r>
              <a:endParaRPr lang="ru-RU" sz="1300" dirty="0"/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106742" y="5097716"/>
            <a:ext cx="49685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2"/>
          </p:cNvCxnSpPr>
          <p:nvPr/>
        </p:nvCxnSpPr>
        <p:spPr>
          <a:xfrm>
            <a:off x="2186862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2" idx="2"/>
          </p:cNvCxnSpPr>
          <p:nvPr/>
        </p:nvCxnSpPr>
        <p:spPr>
          <a:xfrm>
            <a:off x="3529080" y="4481275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7" idx="2"/>
          </p:cNvCxnSpPr>
          <p:nvPr/>
        </p:nvCxnSpPr>
        <p:spPr>
          <a:xfrm>
            <a:off x="4779150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3" idx="2"/>
          </p:cNvCxnSpPr>
          <p:nvPr/>
        </p:nvCxnSpPr>
        <p:spPr>
          <a:xfrm>
            <a:off x="6075294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268760" y="5097717"/>
            <a:ext cx="5084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Аналоговые </a:t>
            </a:r>
            <a:r>
              <a:rPr lang="ru-RU" sz="1400" b="1" dirty="0" smtClean="0">
                <a:cs typeface="Times New Roman" panose="02020603050405020304" pitchFamily="18" charset="0"/>
              </a:rPr>
              <a:t>сигналы от датчиков вибраций, частот вращения </a:t>
            </a:r>
            <a:r>
              <a:rPr lang="ru-RU" sz="1400" b="1" dirty="0">
                <a:cs typeface="Times New Roman" panose="02020603050405020304" pitchFamily="18" charset="0"/>
              </a:rPr>
              <a:t>и температуры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106742" y="5097716"/>
            <a:ext cx="0" cy="672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8" idx="2"/>
          </p:cNvCxnSpPr>
          <p:nvPr/>
        </p:nvCxnSpPr>
        <p:spPr>
          <a:xfrm flipH="1">
            <a:off x="693515" y="4055047"/>
            <a:ext cx="72008" cy="1684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18270" y="2670052"/>
            <a:ext cx="12945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cs typeface="Times New Roman" panose="02020603050405020304" pitchFamily="18" charset="0"/>
              </a:rPr>
              <a:t>нформация </a:t>
            </a:r>
            <a:r>
              <a:rPr lang="ru-RU" sz="1400" b="1" dirty="0">
                <a:cs typeface="Times New Roman" panose="02020603050405020304" pitchFamily="18" charset="0"/>
              </a:rPr>
              <a:t>от БРЭО вертолета </a:t>
            </a:r>
            <a:r>
              <a:rPr lang="ru-RU" sz="1400" b="1" dirty="0" smtClean="0">
                <a:cs typeface="Times New Roman" panose="02020603050405020304" pitchFamily="18" charset="0"/>
              </a:rPr>
              <a:t>по цифровым интерфейсам</a:t>
            </a:r>
          </a:p>
          <a:p>
            <a:pPr algn="ctr"/>
            <a:r>
              <a:rPr lang="en-US" sz="1400" b="1" dirty="0" smtClean="0">
                <a:cs typeface="Times New Roman" panose="02020603050405020304" pitchFamily="18" charset="0"/>
              </a:rPr>
              <a:t>ARINC-429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241998" y="6053763"/>
            <a:ext cx="969245" cy="1582829"/>
            <a:chOff x="5364089" y="4739512"/>
            <a:chExt cx="1292326" cy="1187122"/>
          </a:xfrm>
          <a:solidFill>
            <a:srgbClr val="FFC000"/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364089" y="5079963"/>
              <a:ext cx="12923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Программа СКАВ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572921" y="5931944"/>
            <a:ext cx="1150490" cy="1834915"/>
            <a:chOff x="7430501" y="4861126"/>
            <a:chExt cx="1533987" cy="1376186"/>
          </a:xfrm>
          <a:solidFill>
            <a:srgbClr val="FFC000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7430501" y="5292941"/>
              <a:ext cx="1533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Глобальная база данных</a:t>
              </a:r>
            </a:p>
          </p:txBody>
        </p:sp>
      </p:grpSp>
      <p:cxnSp>
        <p:nvCxnSpPr>
          <p:cNvPr id="45" name="Прямая со стрелкой 44"/>
          <p:cNvCxnSpPr/>
          <p:nvPr/>
        </p:nvCxnSpPr>
        <p:spPr>
          <a:xfrm flipV="1">
            <a:off x="3214267" y="6845179"/>
            <a:ext cx="970817" cy="16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222915" y="6614731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222915" y="7094784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321392" y="5609712"/>
            <a:ext cx="8631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Цифровые сигналы вибраций, температуры, </a:t>
            </a:r>
            <a:r>
              <a:rPr lang="ru-RU" sz="900" b="1" dirty="0" smtClean="0">
                <a:cs typeface="Times New Roman" panose="02020603050405020304" pitchFamily="18" charset="0"/>
              </a:rPr>
              <a:t>фазы, параметры режима.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10209" y="6922397"/>
            <a:ext cx="817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900" b="1" dirty="0">
                <a:cs typeface="Times New Roman" panose="02020603050405020304" pitchFamily="18" charset="0"/>
              </a:rPr>
              <a:t>Оцененные параметры.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71138" y="8054891"/>
            <a:ext cx="346900" cy="397543"/>
          </a:xfrm>
          <a:prstGeom prst="roundRect">
            <a:avLst/>
          </a:prstGeom>
          <a:solidFill>
            <a:srgbClr val="99CC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24796" y="8062583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борту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806070" y="8054891"/>
            <a:ext cx="346900" cy="3975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59683" y="8062583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земле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pic>
        <p:nvPicPr>
          <p:cNvPr id="61" name="Рисунок 60" descr="C:\=Work=\НИР БСДВ\Отчетность\Этап 1\Глава в отчет\2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676" y="6288336"/>
            <a:ext cx="1241844" cy="1291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4520" y="6466816"/>
            <a:ext cx="801349" cy="651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Рисунок 5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9211" y="6627870"/>
            <a:ext cx="428420" cy="490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986373" y="7233782"/>
            <a:ext cx="1280609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Calibri" panose="020F0502020204030204" pitchFamily="34" charset="0"/>
              </a:rPr>
              <a:t>Гнездо + съемный накопитель</a:t>
            </a:r>
            <a:endParaRPr lang="ru-RU" sz="1300" dirty="0"/>
          </a:p>
        </p:txBody>
      </p:sp>
      <p:pic>
        <p:nvPicPr>
          <p:cNvPr id="5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09764" y="59499"/>
            <a:ext cx="5801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образец системы диагностики БСДВ-226 вертолета Ка-226Т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646802" y="3177503"/>
            <a:ext cx="1214884" cy="1344149"/>
            <a:chOff x="395536" y="3284985"/>
            <a:chExt cx="1619845" cy="1008112"/>
          </a:xfrm>
          <a:solidFill>
            <a:srgbClr val="99CCFF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6" y="3284985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95536" y="3356992"/>
              <a:ext cx="1619845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</a:t>
              </a:r>
              <a:r>
                <a:rPr lang="en-US" sz="1300" b="1" dirty="0" smtClean="0">
                  <a:latin typeface="Calibri" panose="020F0502020204030204" pitchFamily="34" charset="0"/>
                </a:rPr>
                <a:t>58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(</a:t>
              </a:r>
              <a:r>
                <a:rPr lang="ru-RU" sz="1300" dirty="0" smtClean="0">
                  <a:latin typeface="Calibri" panose="020F0502020204030204" pitchFamily="34" charset="0"/>
                </a:rPr>
                <a:t>1</a:t>
              </a:r>
              <a:r>
                <a:rPr lang="en-US" sz="1300" dirty="0" smtClean="0">
                  <a:latin typeface="Calibri" panose="020F0502020204030204" pitchFamily="34" charset="0"/>
                </a:rPr>
                <a:t>0</a:t>
              </a:r>
              <a:r>
                <a:rPr lang="ru-RU" sz="1300" dirty="0" smtClean="0">
                  <a:latin typeface="Calibri" panose="020F0502020204030204" pitchFamily="34" charset="0"/>
                </a:rPr>
                <a:t> </a:t>
              </a:r>
              <a:r>
                <a:rPr lang="ru-RU" sz="1300" dirty="0">
                  <a:latin typeface="Calibri" panose="020F0502020204030204" pitchFamily="34" charset="0"/>
                </a:rPr>
                <a:t>шт.)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591018" y="3177503"/>
            <a:ext cx="1129925" cy="1344149"/>
            <a:chOff x="420200" y="4391236"/>
            <a:chExt cx="1506567" cy="1008112"/>
          </a:xfrm>
          <a:solidFill>
            <a:srgbClr val="99CCFF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0200" y="4391236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20200" y="4463243"/>
              <a:ext cx="1506567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МВ-</a:t>
              </a:r>
              <a:r>
                <a:rPr lang="en-US" sz="1300" b="1" dirty="0" smtClean="0">
                  <a:latin typeface="Calibri" panose="020F0502020204030204" pitchFamily="34" charset="0"/>
                </a:rPr>
                <a:t>57</a:t>
              </a:r>
              <a:r>
                <a:rPr lang="ru-RU" sz="1300" dirty="0" smtClean="0">
                  <a:latin typeface="Calibri" panose="020F0502020204030204" pitchFamily="34" charset="0"/>
                </a:rPr>
                <a:t> (</a:t>
              </a:r>
              <a:r>
                <a:rPr lang="en-US" sz="1300" dirty="0" smtClean="0">
                  <a:latin typeface="Calibri" panose="020F0502020204030204" pitchFamily="34" charset="0"/>
                </a:rPr>
                <a:t>3 </a:t>
              </a:r>
              <a:r>
                <a:rPr lang="ru-RU" sz="1300" dirty="0" smtClean="0">
                  <a:latin typeface="Calibri" panose="020F0502020204030204" pitchFamily="34" charset="0"/>
                </a:rPr>
                <a:t>шт</a:t>
              </a:r>
              <a:r>
                <a:rPr lang="ru-RU" sz="1300" dirty="0">
                  <a:latin typeface="Calibri" panose="020F0502020204030204" pitchFamily="34" charset="0"/>
                </a:rPr>
                <a:t>.)</a:t>
              </a:r>
              <a:endParaRPr lang="ru-RU" sz="13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535235" y="3177503"/>
            <a:ext cx="1273618" cy="1344149"/>
            <a:chOff x="6795684" y="3156198"/>
            <a:chExt cx="1698157" cy="1008112"/>
          </a:xfrm>
          <a:solidFill>
            <a:srgbClr val="99CCFF"/>
          </a:solidFill>
        </p:grpSpPr>
        <p:grpSp>
          <p:nvGrpSpPr>
            <p:cNvPr id="21" name="Группа 20"/>
            <p:cNvGrpSpPr/>
            <p:nvPr/>
          </p:nvGrpSpPr>
          <p:grpSpPr>
            <a:xfrm>
              <a:off x="6795684" y="3156198"/>
              <a:ext cx="1698157" cy="1008112"/>
              <a:chOff x="429444" y="5502188"/>
              <a:chExt cx="1698157" cy="1008112"/>
            </a:xfrm>
            <a:grpFill/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29444" y="5574195"/>
                <a:ext cx="1698157" cy="21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latin typeface="Calibri" panose="020F0502020204030204" pitchFamily="34" charset="0"/>
                  </a:rPr>
                  <a:t>ДЧВ-296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(2</a:t>
                </a:r>
                <a:r>
                  <a:rPr lang="en-US" sz="1300" dirty="0" smtClean="0">
                    <a:latin typeface="Calibri" panose="020F0502020204030204" pitchFamily="34" charset="0"/>
                  </a:rPr>
                  <a:t> </a:t>
                </a:r>
                <a:r>
                  <a:rPr lang="ru-RU" sz="1300" dirty="0" smtClean="0">
                    <a:latin typeface="Calibri" panose="020F0502020204030204" pitchFamily="34" charset="0"/>
                  </a:rPr>
                  <a:t>шт</a:t>
                </a:r>
                <a:r>
                  <a:rPr lang="ru-RU" sz="1300" dirty="0">
                    <a:latin typeface="Calibri" panose="020F0502020204030204" pitchFamily="34" charset="0"/>
                  </a:rPr>
                  <a:t>.)</a:t>
                </a:r>
                <a:endParaRPr lang="ru-RU" sz="1300" dirty="0"/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587" y="3457575"/>
              <a:ext cx="1058242" cy="47446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350070" y="5742126"/>
            <a:ext cx="2970918" cy="2189089"/>
            <a:chOff x="429444" y="5502188"/>
            <a:chExt cx="1440160" cy="1008112"/>
          </a:xfrm>
          <a:solidFill>
            <a:srgbClr val="99CCFF"/>
          </a:solidFill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29444" y="5574195"/>
              <a:ext cx="337399" cy="1346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latin typeface="Calibri" panose="020F0502020204030204" pitchFamily="34" charset="0"/>
                </a:rPr>
                <a:t>БО-226</a:t>
              </a:r>
              <a:endParaRPr lang="ru-RU" sz="1300" dirty="0"/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106742" y="5097716"/>
            <a:ext cx="49685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2"/>
          </p:cNvCxnSpPr>
          <p:nvPr/>
        </p:nvCxnSpPr>
        <p:spPr>
          <a:xfrm>
            <a:off x="2186862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2" idx="2"/>
          </p:cNvCxnSpPr>
          <p:nvPr/>
        </p:nvCxnSpPr>
        <p:spPr>
          <a:xfrm>
            <a:off x="4131078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3" idx="2"/>
          </p:cNvCxnSpPr>
          <p:nvPr/>
        </p:nvCxnSpPr>
        <p:spPr>
          <a:xfrm>
            <a:off x="6075294" y="452165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268760" y="5097717"/>
            <a:ext cx="5084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Аналоговые </a:t>
            </a:r>
            <a:r>
              <a:rPr lang="ru-RU" sz="1400" b="1" dirty="0" smtClean="0">
                <a:cs typeface="Times New Roman" panose="02020603050405020304" pitchFamily="18" charset="0"/>
              </a:rPr>
              <a:t>сигналы от датчиков вибраций, частот вращения </a:t>
            </a:r>
            <a:r>
              <a:rPr lang="ru-RU" sz="1400" b="1" dirty="0">
                <a:cs typeface="Times New Roman" panose="02020603050405020304" pitchFamily="18" charset="0"/>
              </a:rPr>
              <a:t>и температуры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106742" y="5097716"/>
            <a:ext cx="0" cy="672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93515" y="4521652"/>
            <a:ext cx="0" cy="12182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99896" y="3273512"/>
            <a:ext cx="12945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cs typeface="Times New Roman" panose="02020603050405020304" pitchFamily="18" charset="0"/>
              </a:rPr>
              <a:t>нформация </a:t>
            </a:r>
            <a:r>
              <a:rPr lang="ru-RU" sz="1400" b="1" dirty="0">
                <a:cs typeface="Times New Roman" panose="02020603050405020304" pitchFamily="18" charset="0"/>
              </a:rPr>
              <a:t>от БРЭО вертолета </a:t>
            </a:r>
            <a:r>
              <a:rPr lang="ru-RU" sz="1400" b="1" dirty="0" smtClean="0">
                <a:cs typeface="Times New Roman" panose="02020603050405020304" pitchFamily="18" charset="0"/>
              </a:rPr>
              <a:t>по цифровым интерфейсам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241998" y="6053763"/>
            <a:ext cx="969245" cy="1582829"/>
            <a:chOff x="5364089" y="4739512"/>
            <a:chExt cx="1292326" cy="1187122"/>
          </a:xfrm>
          <a:solidFill>
            <a:srgbClr val="FFC000"/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364089" y="5079963"/>
              <a:ext cx="12923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Программа СКАВ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572921" y="5931944"/>
            <a:ext cx="1150490" cy="1834915"/>
            <a:chOff x="7430501" y="4861126"/>
            <a:chExt cx="1533987" cy="1376186"/>
          </a:xfrm>
          <a:solidFill>
            <a:srgbClr val="FFC000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7430501" y="5292941"/>
              <a:ext cx="1533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Calibri" panose="020F0502020204030204" pitchFamily="34" charset="0"/>
                </a:rPr>
                <a:t>Глобальная база данных</a:t>
              </a:r>
            </a:p>
          </p:txBody>
        </p:sp>
      </p:grpSp>
      <p:cxnSp>
        <p:nvCxnSpPr>
          <p:cNvPr id="45" name="Прямая со стрелкой 44"/>
          <p:cNvCxnSpPr/>
          <p:nvPr/>
        </p:nvCxnSpPr>
        <p:spPr>
          <a:xfrm>
            <a:off x="3320662" y="6836671"/>
            <a:ext cx="918428" cy="8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222915" y="6614731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222915" y="7094784"/>
            <a:ext cx="3499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364215" y="5547119"/>
            <a:ext cx="8631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Цифровые сигналы вибраций, температуры, фазы.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364215" y="6922397"/>
            <a:ext cx="817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900" b="1" dirty="0">
                <a:cs typeface="Times New Roman" panose="02020603050405020304" pitchFamily="18" charset="0"/>
              </a:rPr>
              <a:t>Оцененные параметры</a:t>
            </a:r>
            <a:r>
              <a:rPr lang="ru-RU" sz="900" dirty="0"/>
              <a:t>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71138" y="8054891"/>
            <a:ext cx="346900" cy="397543"/>
          </a:xfrm>
          <a:prstGeom prst="roundRect">
            <a:avLst/>
          </a:prstGeom>
          <a:solidFill>
            <a:srgbClr val="99CC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24796" y="8062583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борту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806070" y="8054891"/>
            <a:ext cx="346900" cy="3975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59683" y="8062583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cs typeface="Times New Roman" panose="02020603050405020304" pitchFamily="18" charset="0"/>
              </a:rPr>
              <a:t>На земле</a:t>
            </a:r>
            <a:endParaRPr lang="ru-RU" sz="1300" dirty="0"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771" y="705830"/>
            <a:ext cx="3196150" cy="2230256"/>
          </a:xfrm>
          <a:prstGeom prst="rect">
            <a:avLst/>
          </a:prstGeom>
        </p:spPr>
      </p:pic>
      <p:pic>
        <p:nvPicPr>
          <p:cNvPr id="56" name="Рисунок 55" descr="C:\=Work=\НИР БСДВ\Отчетность\Этап 1\Глава в отчет\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676" y="6396204"/>
            <a:ext cx="1126806" cy="1162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587" y="3684872"/>
            <a:ext cx="472300" cy="527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478" y="3616247"/>
            <a:ext cx="483200" cy="595714"/>
          </a:xfrm>
          <a:prstGeom prst="rect">
            <a:avLst/>
          </a:prstGeom>
        </p:spPr>
      </p:pic>
      <p:pic>
        <p:nvPicPr>
          <p:cNvPr id="55" name="Рисунок 5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2146" y="6466816"/>
            <a:ext cx="533723" cy="889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Рисунок 5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9211" y="6627870"/>
            <a:ext cx="428420" cy="490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8" name="Прямая со стрелкой 57"/>
          <p:cNvCxnSpPr/>
          <p:nvPr/>
        </p:nvCxnSpPr>
        <p:spPr>
          <a:xfrm>
            <a:off x="1615846" y="6809183"/>
            <a:ext cx="3729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986373" y="7233782"/>
            <a:ext cx="1280609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Calibri" panose="020F0502020204030204" pitchFamily="34" charset="0"/>
              </a:rPr>
              <a:t>Гнездо + накопитель съемный</a:t>
            </a:r>
            <a:endParaRPr lang="ru-RU" sz="1300" dirty="0"/>
          </a:p>
        </p:txBody>
      </p:sp>
      <p:pic>
        <p:nvPicPr>
          <p:cNvPr id="61" name="Picture 2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896" y="107504"/>
            <a:ext cx="749361" cy="195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6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4"/>
          <p:cNvSpPr>
            <a:spLocks noChangeArrowheads="1"/>
          </p:cNvSpPr>
          <p:nvPr/>
        </p:nvSpPr>
        <p:spPr bwMode="auto">
          <a:xfrm>
            <a:off x="-1500186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50" y="1659091"/>
            <a:ext cx="2929489" cy="89929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0589" y="-11535"/>
            <a:ext cx="5454736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Унифицированная наземно–бортовая система диагностики средних и тяжелых вертолетов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316485" y="3727059"/>
            <a:ext cx="1080120" cy="1227830"/>
            <a:chOff x="395536" y="3284985"/>
            <a:chExt cx="1440160" cy="920873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95536" y="3284985"/>
              <a:ext cx="1440160" cy="9208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93" y="3717031"/>
              <a:ext cx="1094979" cy="36367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95536" y="3356992"/>
              <a:ext cx="1096881" cy="219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МВ-45ЭС</a:t>
              </a:r>
              <a:endParaRPr lang="ru-RU" sz="1300" dirty="0"/>
            </a:p>
          </p:txBody>
        </p:sp>
      </p:grpSp>
      <p:grpSp>
        <p:nvGrpSpPr>
          <p:cNvPr id="6" name="Группа 18"/>
          <p:cNvGrpSpPr/>
          <p:nvPr/>
        </p:nvGrpSpPr>
        <p:grpSpPr>
          <a:xfrm>
            <a:off x="1525289" y="3727060"/>
            <a:ext cx="1080120" cy="1344149"/>
            <a:chOff x="420200" y="4391236"/>
            <a:chExt cx="1440160" cy="100811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0200" y="4391236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57" y="4823283"/>
              <a:ext cx="1094979" cy="363674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420200" y="4463243"/>
              <a:ext cx="1205887" cy="219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МВ-45ЭСТ</a:t>
              </a:r>
              <a:endParaRPr lang="ru-RU" sz="1300" dirty="0"/>
            </a:p>
          </p:txBody>
        </p:sp>
      </p:grpSp>
      <p:grpSp>
        <p:nvGrpSpPr>
          <p:cNvPr id="7" name="Группа 19"/>
          <p:cNvGrpSpPr/>
          <p:nvPr/>
        </p:nvGrpSpPr>
        <p:grpSpPr>
          <a:xfrm>
            <a:off x="2861937" y="3727060"/>
            <a:ext cx="1080120" cy="1344149"/>
            <a:chOff x="429444" y="5502188"/>
            <a:chExt cx="1440160" cy="100811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29444" y="5502188"/>
              <a:ext cx="1440160" cy="10081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9444" y="5574195"/>
              <a:ext cx="1096881" cy="219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МВ-5</a:t>
              </a:r>
              <a:r>
                <a:rPr lang="en-US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ЭС</a:t>
              </a:r>
              <a:endParaRPr lang="ru-RU" sz="1300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879" y="5875950"/>
              <a:ext cx="804685" cy="421960"/>
            </a:xfrm>
            <a:prstGeom prst="rect">
              <a:avLst/>
            </a:prstGeom>
          </p:spPr>
        </p:pic>
      </p:grpSp>
      <p:grpSp>
        <p:nvGrpSpPr>
          <p:cNvPr id="8" name="Группа 25"/>
          <p:cNvGrpSpPr/>
          <p:nvPr/>
        </p:nvGrpSpPr>
        <p:grpSpPr>
          <a:xfrm>
            <a:off x="4198586" y="3727061"/>
            <a:ext cx="1080120" cy="1344149"/>
            <a:chOff x="5177532" y="3156199"/>
            <a:chExt cx="1440160" cy="1008112"/>
          </a:xfrm>
        </p:grpSpPr>
        <p:grpSp>
          <p:nvGrpSpPr>
            <p:cNvPr id="16" name="Группа 21"/>
            <p:cNvGrpSpPr/>
            <p:nvPr/>
          </p:nvGrpSpPr>
          <p:grpSpPr>
            <a:xfrm>
              <a:off x="5177532" y="3156199"/>
              <a:ext cx="1440160" cy="1008112"/>
              <a:chOff x="429444" y="5502189"/>
              <a:chExt cx="1440160" cy="1008112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29444" y="5502189"/>
                <a:ext cx="1440160" cy="10081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29444" y="5574195"/>
                <a:ext cx="1148177" cy="219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МВ-44ЭС </a:t>
                </a:r>
                <a:endParaRPr lang="ru-RU" sz="1300" dirty="0"/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1605" y="3489259"/>
              <a:ext cx="1226583" cy="462661"/>
            </a:xfrm>
            <a:prstGeom prst="rect">
              <a:avLst/>
            </a:prstGeom>
          </p:spPr>
        </p:pic>
      </p:grpSp>
      <p:grpSp>
        <p:nvGrpSpPr>
          <p:cNvPr id="19" name="Группа 30"/>
          <p:cNvGrpSpPr/>
          <p:nvPr/>
        </p:nvGrpSpPr>
        <p:grpSpPr>
          <a:xfrm>
            <a:off x="5535234" y="3727060"/>
            <a:ext cx="1080120" cy="1344149"/>
            <a:chOff x="6795684" y="3156198"/>
            <a:chExt cx="1440160" cy="1008112"/>
          </a:xfrm>
        </p:grpSpPr>
        <p:grpSp>
          <p:nvGrpSpPr>
            <p:cNvPr id="20" name="Группа 26"/>
            <p:cNvGrpSpPr/>
            <p:nvPr/>
          </p:nvGrpSpPr>
          <p:grpSpPr>
            <a:xfrm>
              <a:off x="6795684" y="3156198"/>
              <a:ext cx="1440160" cy="1008112"/>
              <a:chOff x="429444" y="5502188"/>
              <a:chExt cx="1440160" cy="1008112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429444" y="5502188"/>
                <a:ext cx="1440160" cy="10081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429444" y="5574195"/>
                <a:ext cx="1051228" cy="219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3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ДЧВ-296</a:t>
                </a:r>
                <a:endParaRPr lang="ru-RU" sz="1300" dirty="0"/>
              </a:p>
            </p:txBody>
          </p:sp>
        </p:grp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587" y="3457575"/>
              <a:ext cx="1058243" cy="494345"/>
            </a:xfrm>
            <a:prstGeom prst="rect">
              <a:avLst/>
            </a:prstGeom>
          </p:spPr>
        </p:pic>
      </p:grpSp>
      <p:grpSp>
        <p:nvGrpSpPr>
          <p:cNvPr id="22" name="Группа 34"/>
          <p:cNvGrpSpPr/>
          <p:nvPr/>
        </p:nvGrpSpPr>
        <p:grpSpPr>
          <a:xfrm>
            <a:off x="1396605" y="6319351"/>
            <a:ext cx="1438330" cy="1871025"/>
            <a:chOff x="429444" y="5502187"/>
            <a:chExt cx="1440160" cy="861638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429444" y="5502187"/>
              <a:ext cx="1440160" cy="86163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29444" y="5574195"/>
              <a:ext cx="835457" cy="134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БО БСДВ</a:t>
              </a:r>
              <a:endParaRPr lang="ru-RU" sz="1300" dirty="0"/>
            </a:p>
          </p:txBody>
        </p:sp>
      </p:grpSp>
      <p:pic>
        <p:nvPicPr>
          <p:cNvPr id="39" name="Рисунок 38" descr="Описание: C:\Users\Анна\Desktop\блок 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54" y="6895412"/>
            <a:ext cx="1387557" cy="11774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9" name="Прямая соединительная линия 2048"/>
          <p:cNvCxnSpPr/>
          <p:nvPr/>
        </p:nvCxnSpPr>
        <p:spPr>
          <a:xfrm>
            <a:off x="728700" y="5647273"/>
            <a:ext cx="534659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1" name="Прямая со стрелкой 2050"/>
          <p:cNvCxnSpPr>
            <a:stCxn id="4" idx="2"/>
          </p:cNvCxnSpPr>
          <p:nvPr/>
        </p:nvCxnSpPr>
        <p:spPr>
          <a:xfrm>
            <a:off x="856545" y="4954891"/>
            <a:ext cx="0" cy="692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4" name="Прямая со стрелкой 2053"/>
          <p:cNvCxnSpPr>
            <a:stCxn id="12" idx="2"/>
          </p:cNvCxnSpPr>
          <p:nvPr/>
        </p:nvCxnSpPr>
        <p:spPr>
          <a:xfrm>
            <a:off x="2065349" y="5071209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6" name="Прямая со стрелкой 2055"/>
          <p:cNvCxnSpPr>
            <a:stCxn id="15" idx="2"/>
          </p:cNvCxnSpPr>
          <p:nvPr/>
        </p:nvCxnSpPr>
        <p:spPr>
          <a:xfrm>
            <a:off x="3401997" y="5071209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8" name="Прямая со стрелкой 2057"/>
          <p:cNvCxnSpPr>
            <a:stCxn id="23" idx="2"/>
          </p:cNvCxnSpPr>
          <p:nvPr/>
        </p:nvCxnSpPr>
        <p:spPr>
          <a:xfrm>
            <a:off x="4738646" y="5071209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0" name="Прямая со стрелкой 2059"/>
          <p:cNvCxnSpPr>
            <a:stCxn id="28" idx="2"/>
          </p:cNvCxnSpPr>
          <p:nvPr/>
        </p:nvCxnSpPr>
        <p:spPr>
          <a:xfrm>
            <a:off x="6075294" y="5071209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2726923" y="5647276"/>
            <a:ext cx="3207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Аналоговые </a:t>
            </a:r>
            <a:r>
              <a:rPr lang="ru-RU" sz="1400" b="1" dirty="0" smtClean="0">
                <a:cs typeface="Times New Roman" panose="02020603050405020304" pitchFamily="18" charset="0"/>
              </a:rPr>
              <a:t>сигналы </a:t>
            </a:r>
            <a:r>
              <a:rPr lang="ru-RU" sz="1400" b="1" dirty="0">
                <a:cs typeface="Times New Roman" panose="02020603050405020304" pitchFamily="18" charset="0"/>
              </a:rPr>
              <a:t>вибраций и температуры</a:t>
            </a:r>
            <a:endParaRPr lang="ru-RU" sz="1300" b="1" dirty="0">
              <a:cs typeface="Times New Roman" panose="02020603050405020304" pitchFamily="18" charset="0"/>
            </a:endParaRPr>
          </a:p>
        </p:txBody>
      </p:sp>
      <p:cxnSp>
        <p:nvCxnSpPr>
          <p:cNvPr id="2064" name="Прямая со стрелкой 2063"/>
          <p:cNvCxnSpPr/>
          <p:nvPr/>
        </p:nvCxnSpPr>
        <p:spPr>
          <a:xfrm>
            <a:off x="2065349" y="5647273"/>
            <a:ext cx="0" cy="672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6" name="Прямая со стрелкой 2065"/>
          <p:cNvCxnSpPr/>
          <p:nvPr/>
        </p:nvCxnSpPr>
        <p:spPr>
          <a:xfrm>
            <a:off x="1123106" y="7484159"/>
            <a:ext cx="3239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67" name="Прямоугольник 2066"/>
          <p:cNvSpPr/>
          <p:nvPr/>
        </p:nvSpPr>
        <p:spPr>
          <a:xfrm>
            <a:off x="-27385" y="6494919"/>
            <a:ext cx="126197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cs typeface="Times New Roman" panose="02020603050405020304" pitchFamily="18" charset="0"/>
              </a:rPr>
              <a:t>нформация </a:t>
            </a:r>
            <a:r>
              <a:rPr lang="ru-RU" sz="1400" dirty="0">
                <a:cs typeface="Times New Roman" panose="02020603050405020304" pitchFamily="18" charset="0"/>
              </a:rPr>
              <a:t>от БРЭО вертолета </a:t>
            </a:r>
            <a:r>
              <a:rPr lang="ru-RU" sz="1400" dirty="0" smtClean="0">
                <a:cs typeface="Times New Roman" panose="02020603050405020304" pitchFamily="18" charset="0"/>
              </a:rPr>
              <a:t>по цифровым интерфейсам</a:t>
            </a:r>
          </a:p>
          <a:p>
            <a:pPr algn="r"/>
            <a:endParaRPr lang="ru-RU" sz="1100" dirty="0"/>
          </a:p>
        </p:txBody>
      </p:sp>
      <p:grpSp>
        <p:nvGrpSpPr>
          <p:cNvPr id="25" name="Группа 2069"/>
          <p:cNvGrpSpPr/>
          <p:nvPr/>
        </p:nvGrpSpPr>
        <p:grpSpPr>
          <a:xfrm>
            <a:off x="4241954" y="6607544"/>
            <a:ext cx="969245" cy="1582829"/>
            <a:chOff x="5364089" y="4739512"/>
            <a:chExt cx="1292326" cy="1187122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5364089" y="4739512"/>
              <a:ext cx="1292326" cy="118712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364089" y="4869038"/>
              <a:ext cx="1292326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  и локальная база данных у </a:t>
              </a:r>
              <a:r>
                <a:rPr lang="ru-RU" sz="13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эксплуатанта</a:t>
              </a:r>
              <a:endPara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Группа 2070"/>
          <p:cNvGrpSpPr/>
          <p:nvPr/>
        </p:nvGrpSpPr>
        <p:grpSpPr>
          <a:xfrm>
            <a:off x="5572876" y="6481501"/>
            <a:ext cx="1150490" cy="1834915"/>
            <a:chOff x="7430501" y="4861126"/>
            <a:chExt cx="1533987" cy="1376186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7430501" y="4861126"/>
              <a:ext cx="1533987" cy="137618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7430501" y="4986418"/>
              <a:ext cx="1533987" cy="1119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Глобальная БД</a:t>
              </a:r>
            </a:p>
            <a:p>
              <a:pPr algn="ctr"/>
              <a:endParaRPr lang="ru-RU" sz="13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3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Глобальные сервисы обслуживания</a:t>
              </a:r>
              <a:endParaRPr lang="ru-RU" sz="1300" dirty="0"/>
            </a:p>
          </p:txBody>
        </p:sp>
      </p:grpSp>
      <p:cxnSp>
        <p:nvCxnSpPr>
          <p:cNvPr id="71" name="Прямая со стрелкой 70"/>
          <p:cNvCxnSpPr/>
          <p:nvPr/>
        </p:nvCxnSpPr>
        <p:spPr>
          <a:xfrm>
            <a:off x="2861938" y="7384024"/>
            <a:ext cx="1380017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5222916" y="7164288"/>
            <a:ext cx="349961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79" name="Прямая со стрелкой 2078"/>
          <p:cNvCxnSpPr/>
          <p:nvPr/>
        </p:nvCxnSpPr>
        <p:spPr>
          <a:xfrm flipH="1">
            <a:off x="5222916" y="7644341"/>
            <a:ext cx="349961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2830612" y="6420106"/>
            <a:ext cx="1530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Цифровые сигналы вибраций, температуры, </a:t>
            </a:r>
            <a:endParaRPr lang="ru-RU" sz="12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фазы</a:t>
            </a:r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888941" y="7452322"/>
            <a:ext cx="1526018" cy="86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Вспомогательная информация.</a:t>
            </a:r>
          </a:p>
          <a:p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Оцененные параметры</a:t>
            </a:r>
            <a:r>
              <a:rPr lang="ru-RU" sz="1200" dirty="0">
                <a:solidFill>
                  <a:srgbClr val="000000"/>
                </a:solidFill>
              </a:rPr>
              <a:t>.</a:t>
            </a:r>
            <a:endParaRPr lang="ru-RU" sz="12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671138" y="8604450"/>
            <a:ext cx="346900" cy="3975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024797" y="8612140"/>
            <a:ext cx="8226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борту</a:t>
            </a:r>
            <a:endParaRPr lang="ru-RU" sz="1300" dirty="0"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806026" y="8604450"/>
            <a:ext cx="346900" cy="397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159684" y="8612140"/>
            <a:ext cx="8535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земле</a:t>
            </a:r>
            <a:endParaRPr lang="ru-RU" sz="1300" dirty="0">
              <a:cs typeface="Times New Roman" panose="020206030504050203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157" y="899592"/>
            <a:ext cx="3723761" cy="2024559"/>
          </a:xfrm>
          <a:prstGeom prst="rect">
            <a:avLst/>
          </a:prstGeom>
        </p:spPr>
      </p:pic>
      <p:pic>
        <p:nvPicPr>
          <p:cNvPr id="61" name="Picture 2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896" y="107504"/>
            <a:ext cx="749361" cy="195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7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4"/>
          <p:cNvSpPr>
            <a:spLocks noChangeArrowheads="1"/>
          </p:cNvSpPr>
          <p:nvPr/>
        </p:nvSpPr>
        <p:spPr bwMode="auto">
          <a:xfrm>
            <a:off x="-1500186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56532" y="89587"/>
            <a:ext cx="5482617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Опытные образцы – демонстраторы БСДВ,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endParaRPr lang="ru-RU" b="1" cap="all" dirty="0">
              <a:ln w="0">
                <a:solidFill>
                  <a:schemeClr val="accent4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73" y="4999851"/>
            <a:ext cx="2127883" cy="13990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406" y="3851826"/>
            <a:ext cx="2501159" cy="943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405" y="6818315"/>
            <a:ext cx="2501159" cy="1231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5" b="16367"/>
          <a:stretch/>
        </p:blipFill>
        <p:spPr>
          <a:xfrm>
            <a:off x="2650253" y="4947789"/>
            <a:ext cx="2295174" cy="1503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595" y="3374492"/>
            <a:ext cx="1613888" cy="1536171"/>
          </a:xfrm>
          <a:prstGeom prst="rect">
            <a:avLst/>
          </a:prstGeom>
        </p:spPr>
      </p:pic>
      <p:pic>
        <p:nvPicPr>
          <p:cNvPr id="29" name="Рисунок 28" descr="Описание: C:\Users\Анна\Desktop\блок 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532" y="1634768"/>
            <a:ext cx="2163380" cy="168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=Work=\ОАО Камов\Скоростной вертолет\Фарнелл\Фото\БНОДИ-СВ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919" y="1611953"/>
            <a:ext cx="1442785" cy="117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4509" y="2819925"/>
            <a:ext cx="500371" cy="480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1539" y="2477116"/>
            <a:ext cx="779243" cy="943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Прямоугольник 19"/>
          <p:cNvSpPr>
            <a:spLocks noChangeArrowheads="1"/>
          </p:cNvSpPr>
          <p:nvPr/>
        </p:nvSpPr>
        <p:spPr bwMode="auto">
          <a:xfrm>
            <a:off x="3728142" y="1075646"/>
            <a:ext cx="2640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Опытные образцы </a:t>
            </a:r>
            <a:r>
              <a:rPr lang="ru-RU" sz="1400" b="1" dirty="0">
                <a:cs typeface="Times New Roman" panose="02020603050405020304" pitchFamily="18" charset="0"/>
              </a:rPr>
              <a:t>систем для </a:t>
            </a:r>
            <a:r>
              <a:rPr lang="ru-RU" sz="1400" b="1" dirty="0" smtClean="0">
                <a:cs typeface="Times New Roman" panose="02020603050405020304" pitchFamily="18" charset="0"/>
              </a:rPr>
              <a:t>легких вертолетов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19"/>
          <p:cNvSpPr>
            <a:spLocks noChangeArrowheads="1"/>
          </p:cNvSpPr>
          <p:nvPr/>
        </p:nvSpPr>
        <p:spPr bwMode="auto">
          <a:xfrm>
            <a:off x="323273" y="1043608"/>
            <a:ext cx="29871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Опытные образцы систем для средних и тяжелых вертолетов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23" name="Picture 2" descr="F:\Ансат без фон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4910663"/>
            <a:ext cx="1889197" cy="11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F:\актай фон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18" y="7433929"/>
            <a:ext cx="1122658" cy="73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Ка-3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72" y="3416824"/>
            <a:ext cx="2422770" cy="18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ми-3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80" y="6036139"/>
            <a:ext cx="2122542" cy="129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F:\ми-3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232"/>
            <a:ext cx="2348880" cy="156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735" y="116186"/>
            <a:ext cx="5925931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 оценки вибрационных параметров многовальных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механизмов, включая дифференциальные</a:t>
            </a:r>
            <a:endParaRPr lang="ru-RU" b="1" cap="all" dirty="0">
              <a:ln w="0">
                <a:solidFill>
                  <a:schemeClr val="accent4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65" y="910596"/>
            <a:ext cx="1662085" cy="2293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52" y="1571604"/>
            <a:ext cx="2694560" cy="1197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6454" y="1142976"/>
            <a:ext cx="9032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Сигнал вибраций</a:t>
            </a:r>
            <a:endParaRPr lang="ru-RU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57892" y="2786050"/>
            <a:ext cx="75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Синхросигнал</a:t>
            </a:r>
            <a:endParaRPr lang="ru-RU" sz="1100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187624" y="3140969"/>
            <a:ext cx="156823" cy="352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290296" y="1628800"/>
            <a:ext cx="250890" cy="220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3204" y="1416445"/>
            <a:ext cx="1040387" cy="803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7" y="2270278"/>
            <a:ext cx="1078713" cy="663084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3290296" y="2456904"/>
            <a:ext cx="250890" cy="220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94164" y="2348881"/>
            <a:ext cx="199226" cy="3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+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94164" y="1576202"/>
            <a:ext cx="199226" cy="3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+</a:t>
            </a:r>
            <a:endParaRPr lang="ru-RU" sz="1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90" y="3500430"/>
            <a:ext cx="2786082" cy="23143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166" y="6143636"/>
            <a:ext cx="3143272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Синхронный анализ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Зубчатые колеса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≈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400 параметров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Шлицевые соединения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≈ 300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параметров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Подшипники качения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≈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параметров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1876" y="3500430"/>
            <a:ext cx="3000372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кинематичекой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схеме должна присутствовать информация:</a:t>
            </a:r>
          </a:p>
          <a:p>
            <a:pPr marL="285750" indent="45720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количество зубьев зубчатых колес</a:t>
            </a:r>
          </a:p>
          <a:p>
            <a:pPr marL="285750" indent="45720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оличество шлиц шлицевых соединений</a:t>
            </a:r>
          </a:p>
          <a:p>
            <a:pPr marL="285750" indent="45720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араметры подшипников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3143248" y="4500562"/>
            <a:ext cx="345600" cy="213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4"/>
          <p:cNvGrpSpPr/>
          <p:nvPr/>
        </p:nvGrpSpPr>
        <p:grpSpPr>
          <a:xfrm>
            <a:off x="3857628" y="6072198"/>
            <a:ext cx="1500198" cy="639763"/>
            <a:chOff x="107504" y="1128460"/>
            <a:chExt cx="2679271" cy="875847"/>
          </a:xfrm>
        </p:grpSpPr>
        <p:pic>
          <p:nvPicPr>
            <p:cNvPr id="63" name="Picture 2" descr="C:\=Work=\СМТС-К\3.4\Изделия\Ми-171А2\Mi-17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28460"/>
              <a:ext cx="2679271" cy="76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 descr="C:\Users\andrey\Desktop\Без имени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72" y="1646487"/>
              <a:ext cx="432048" cy="3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99378" y="7073221"/>
            <a:ext cx="768791" cy="443256"/>
          </a:xfrm>
          <a:prstGeom prst="rect">
            <a:avLst/>
          </a:prstGeom>
        </p:spPr>
      </p:pic>
      <p:cxnSp>
        <p:nvCxnSpPr>
          <p:cNvPr id="78" name="Соединительная линия уступом 77"/>
          <p:cNvCxnSpPr>
            <a:endCxn id="68" idx="1"/>
          </p:cNvCxnSpPr>
          <p:nvPr/>
        </p:nvCxnSpPr>
        <p:spPr>
          <a:xfrm>
            <a:off x="4049348" y="7000891"/>
            <a:ext cx="1650030" cy="2939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80" idx="3"/>
          </p:cNvCxnSpPr>
          <p:nvPr/>
        </p:nvCxnSpPr>
        <p:spPr>
          <a:xfrm rot="10800000" flipV="1">
            <a:off x="4371648" y="7643832"/>
            <a:ext cx="1463653" cy="6429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0" name="Рисунок 7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42752" y="7929586"/>
            <a:ext cx="828895" cy="714379"/>
          </a:xfrm>
          <a:prstGeom prst="rect">
            <a:avLst/>
          </a:prstGeom>
        </p:spPr>
      </p:pic>
      <p:pic>
        <p:nvPicPr>
          <p:cNvPr id="26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9"/>
          <p:cNvSpPr>
            <a:spLocks noChangeArrowheads="1"/>
          </p:cNvSpPr>
          <p:nvPr/>
        </p:nvSpPr>
        <p:spPr bwMode="auto">
          <a:xfrm>
            <a:off x="1" y="1104001"/>
            <a:ext cx="256490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Бортовой Комплекс </a:t>
            </a:r>
            <a:r>
              <a:rPr lang="ru-RU" sz="1400" b="1" dirty="0">
                <a:cs typeface="Times New Roman" panose="02020603050405020304" pitchFamily="18" charset="0"/>
              </a:rPr>
              <a:t>накопления и обработки диагностической </a:t>
            </a:r>
            <a:r>
              <a:rPr lang="ru-RU" sz="1400" b="1" dirty="0" smtClean="0">
                <a:cs typeface="Times New Roman" panose="02020603050405020304" pitchFamily="18" charset="0"/>
              </a:rPr>
              <a:t>информации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405" y="5249610"/>
            <a:ext cx="1257152" cy="1313399"/>
          </a:xfrm>
          <a:prstGeom prst="rect">
            <a:avLst/>
          </a:prstGeom>
        </p:spPr>
      </p:pic>
      <p:sp>
        <p:nvSpPr>
          <p:cNvPr id="14" name="Прямоугольник 19"/>
          <p:cNvSpPr>
            <a:spLocks noChangeArrowheads="1"/>
          </p:cNvSpPr>
          <p:nvPr/>
        </p:nvSpPr>
        <p:spPr bwMode="auto">
          <a:xfrm>
            <a:off x="2393122" y="1109187"/>
            <a:ext cx="21924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Однокомпонентные </a:t>
            </a:r>
            <a:r>
              <a:rPr lang="ru-RU" sz="1400" b="1" dirty="0">
                <a:cs typeface="Times New Roman" panose="02020603050405020304" pitchFamily="18" charset="0"/>
              </a:rPr>
              <a:t>вибропреобразователи </a:t>
            </a:r>
            <a:r>
              <a:rPr lang="ru-RU" sz="1400" b="1" dirty="0" smtClean="0">
                <a:cs typeface="Times New Roman" panose="02020603050405020304" pitchFamily="18" charset="0"/>
              </a:rPr>
              <a:t>МВ-46ЭС 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9"/>
          <p:cNvSpPr>
            <a:spLocks noChangeArrowheads="1"/>
          </p:cNvSpPr>
          <p:nvPr/>
        </p:nvSpPr>
        <p:spPr bwMode="auto">
          <a:xfrm>
            <a:off x="4464477" y="1019607"/>
            <a:ext cx="23935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Однокомпонентные </a:t>
            </a:r>
            <a:r>
              <a:rPr lang="ru-RU" sz="1400" b="1" dirty="0">
                <a:cs typeface="Times New Roman" panose="02020603050405020304" pitchFamily="18" charset="0"/>
              </a:rPr>
              <a:t>вибропреобразователи </a:t>
            </a:r>
            <a:r>
              <a:rPr lang="ru-RU" sz="1400" b="1" dirty="0" smtClean="0">
                <a:cs typeface="Times New Roman" panose="02020603050405020304" pitchFamily="18" charset="0"/>
              </a:rPr>
              <a:t>с термосопротивлением МВ-46ЭТС 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9"/>
          <p:cNvSpPr>
            <a:spLocks noChangeArrowheads="1"/>
          </p:cNvSpPr>
          <p:nvPr/>
        </p:nvSpPr>
        <p:spPr bwMode="auto">
          <a:xfrm>
            <a:off x="2393122" y="3684453"/>
            <a:ext cx="21924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Трехкомпонентные </a:t>
            </a:r>
            <a:r>
              <a:rPr lang="ru-RU" sz="1400" b="1" dirty="0">
                <a:cs typeface="Times New Roman" panose="02020603050405020304" pitchFamily="18" charset="0"/>
              </a:rPr>
              <a:t>вибропреобразователи МВ-52ЭС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35550">
            <a:off x="4911361" y="5249051"/>
            <a:ext cx="1243971" cy="1060211"/>
          </a:xfrm>
          <a:prstGeom prst="rect">
            <a:avLst/>
          </a:prstGeom>
        </p:spPr>
      </p:pic>
      <p:sp>
        <p:nvSpPr>
          <p:cNvPr id="19" name="Прямоугольник 19"/>
          <p:cNvSpPr>
            <a:spLocks noChangeArrowheads="1"/>
          </p:cNvSpPr>
          <p:nvPr/>
        </p:nvSpPr>
        <p:spPr bwMode="auto">
          <a:xfrm>
            <a:off x="4635482" y="3724931"/>
            <a:ext cx="219246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cs typeface="Times New Roman" panose="02020603050405020304" pitchFamily="18" charset="0"/>
              </a:rPr>
              <a:t>Однокомпонентные </a:t>
            </a:r>
            <a:r>
              <a:rPr lang="ru-RU" sz="1400" b="1" dirty="0" smtClean="0">
                <a:cs typeface="Times New Roman" panose="02020603050405020304" pitchFamily="18" charset="0"/>
              </a:rPr>
              <a:t>высокотемпературные вибропреобразователи </a:t>
            </a:r>
            <a:r>
              <a:rPr lang="ru-RU" sz="1400" b="1" dirty="0">
                <a:cs typeface="Times New Roman" panose="02020603050405020304" pitchFamily="18" charset="0"/>
              </a:rPr>
              <a:t>МВ-44ЭС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75" y="7861496"/>
            <a:ext cx="793682" cy="778037"/>
          </a:xfrm>
          <a:prstGeom prst="rect">
            <a:avLst/>
          </a:prstGeom>
        </p:spPr>
      </p:pic>
      <p:sp>
        <p:nvSpPr>
          <p:cNvPr id="21" name="Прямоугольник 19"/>
          <p:cNvSpPr>
            <a:spLocks noChangeArrowheads="1"/>
          </p:cNvSpPr>
          <p:nvPr/>
        </p:nvSpPr>
        <p:spPr bwMode="auto">
          <a:xfrm>
            <a:off x="215165" y="8412481"/>
            <a:ext cx="2224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Датчики частоты вращения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ы\Неотсортированное\Презентации\Фото\БНОДИ-СВ\143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194" y="2230944"/>
            <a:ext cx="2234549" cy="21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C:\=Work=\ОАО Камов\Скоростной вертолет\Договор 2013\Методическое сопровождение\Отчетность\Фото\МВ-46Э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899" y="2267746"/>
            <a:ext cx="1953578" cy="139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=Work=\ОАО Камов\Скоростной вертолет\Договор 2013\Методическое сопровождение\Отчетность\Фото\МВ-46Э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984" y="2267745"/>
            <a:ext cx="1953578" cy="139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Работы\Неотсортированное\Презентации\Фото\БНОДИ-СВ\15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48" y="6524026"/>
            <a:ext cx="1695544" cy="11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19"/>
          <p:cNvSpPr>
            <a:spLocks noChangeArrowheads="1"/>
          </p:cNvSpPr>
          <p:nvPr/>
        </p:nvSpPr>
        <p:spPr bwMode="auto">
          <a:xfrm>
            <a:off x="829993" y="5833147"/>
            <a:ext cx="1833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Съемный модуль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 памяти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1327327" y="6388209"/>
            <a:ext cx="326839" cy="3231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C:\=Work=\ОАО Камов\Скоростной вертолет\Фарнелл\Фото\модуль АЦП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496" y="4383979"/>
            <a:ext cx="1573708" cy="86563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Прямоугольник 19"/>
          <p:cNvSpPr>
            <a:spLocks noChangeArrowheads="1"/>
          </p:cNvSpPr>
          <p:nvPr/>
        </p:nvSpPr>
        <p:spPr bwMode="auto">
          <a:xfrm>
            <a:off x="1746627" y="5170555"/>
            <a:ext cx="1042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Модули АЦП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1047081" y="3724931"/>
            <a:ext cx="699546" cy="6981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 rot="10800000" flipV="1">
            <a:off x="839412" y="314095"/>
            <a:ext cx="5797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Бортовая и стендовая системы диагностики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Ка-62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70" b="21651"/>
          <a:stretch/>
        </p:blipFill>
        <p:spPr>
          <a:xfrm>
            <a:off x="2096187" y="6647392"/>
            <a:ext cx="2832540" cy="2202739"/>
          </a:xfrm>
          <a:prstGeom prst="rect">
            <a:avLst/>
          </a:prstGeom>
        </p:spPr>
      </p:pic>
      <p:pic>
        <p:nvPicPr>
          <p:cNvPr id="29" name="Picture 5" descr="Стендовый 3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86" y="6499426"/>
            <a:ext cx="1844795" cy="12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71865" y="7665740"/>
            <a:ext cx="20403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cs typeface="Times New Roman" panose="02020603050405020304" pitchFamily="18" charset="0"/>
              </a:rPr>
              <a:t>Стендовый комплекс </a:t>
            </a:r>
            <a:r>
              <a:rPr lang="ru-RU" sz="1400" b="1" dirty="0">
                <a:cs typeface="Times New Roman" panose="02020603050405020304" pitchFamily="18" charset="0"/>
              </a:rPr>
              <a:t>накопления и обработки диагностической информации</a:t>
            </a:r>
          </a:p>
        </p:txBody>
      </p:sp>
      <p:pic>
        <p:nvPicPr>
          <p:cNvPr id="30" name="Picture 2" descr="D:\WORK\Презентации\Логотип ЦИАМ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9896" y="107504"/>
            <a:ext cx="749361" cy="195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0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4"/>
          <p:cNvSpPr>
            <a:spLocks noChangeArrowheads="1"/>
          </p:cNvSpPr>
          <p:nvPr/>
        </p:nvSpPr>
        <p:spPr bwMode="auto">
          <a:xfrm>
            <a:off x="-1500187" y="1850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3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575" y="92634"/>
            <a:ext cx="596741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НТЗ «Системы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новых и перспективных вертолетов»</a:t>
            </a:r>
            <a:endParaRPr lang="ru-RU" b="1" cap="all" dirty="0">
              <a:ln w="0">
                <a:solidFill>
                  <a:schemeClr val="accent4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70" b="21651"/>
          <a:stretch/>
        </p:blipFill>
        <p:spPr>
          <a:xfrm>
            <a:off x="2492896" y="5549027"/>
            <a:ext cx="2526330" cy="111120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6107-14B9-4CA2-A6B9-1CECC35F3D65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"/>
          <a:stretch/>
        </p:blipFill>
        <p:spPr>
          <a:xfrm>
            <a:off x="155766" y="7092280"/>
            <a:ext cx="3234099" cy="14401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" name="Picture 2" descr="D:\Работы\Неотсортированное\Презентации\Фото\БНОДИ-СВ\143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50291"/>
            <a:ext cx="3363036" cy="20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5" descr="скоростной вертолет-трансмисс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72" y="854147"/>
            <a:ext cx="263130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3" y="1289862"/>
            <a:ext cx="1512168" cy="11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72816" y="4427984"/>
            <a:ext cx="35232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cs typeface="Times New Roman" pitchFamily="18" charset="0"/>
              </a:rPr>
              <a:t>Комплекс накопления и обработки диагностической </a:t>
            </a:r>
            <a:r>
              <a:rPr lang="ru-RU" sz="1400" dirty="0" smtClean="0">
                <a:cs typeface="Times New Roman" pitchFamily="18" charset="0"/>
              </a:rPr>
              <a:t>информации для  новых и перспективных вертолетов</a:t>
            </a:r>
            <a:endParaRPr lang="ru-RU" sz="1400" dirty="0"/>
          </a:p>
        </p:txBody>
      </p:sp>
      <p:pic>
        <p:nvPicPr>
          <p:cNvPr id="21" name="Объект 3"/>
          <p:cNvPicPr>
            <a:picLocks noGrp="1"/>
          </p:cNvPicPr>
          <p:nvPr>
            <p:ph idx="1"/>
          </p:nvPr>
        </p:nvPicPr>
        <p:blipFill rotWithShape="1">
          <a:blip r:embed="rId8" cstate="print"/>
          <a:srcRect l="-12685" t="2180" r="12685" b="15851"/>
          <a:stretch/>
        </p:blipFill>
        <p:spPr bwMode="auto">
          <a:xfrm>
            <a:off x="2688962" y="6876256"/>
            <a:ext cx="3924000" cy="147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6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2"/>
          <p:cNvSpPr>
            <a:spLocks noChangeArrowheads="1"/>
          </p:cNvSpPr>
          <p:nvPr/>
        </p:nvSpPr>
        <p:spPr bwMode="auto">
          <a:xfrm>
            <a:off x="1600200" y="146563"/>
            <a:ext cx="506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Трибодиагностика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технического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авиационных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редукторов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Рисунок 5" descr="C:\Users\Лена\AppData\Local\Microsoft\Windows\Temporary Internet Files\Content.Word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72" y="6430205"/>
            <a:ext cx="2286000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6"/>
          <p:cNvSpPr>
            <a:spLocks noChangeArrowheads="1"/>
          </p:cNvSpPr>
          <p:nvPr/>
        </p:nvSpPr>
        <p:spPr bwMode="auto">
          <a:xfrm>
            <a:off x="3905622" y="7459104"/>
            <a:ext cx="2628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Микрофотография частицы с  увеличением ×1000</a:t>
            </a:r>
          </a:p>
          <a:p>
            <a:pPr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Материал – сталь, бронза, кокс.</a:t>
            </a:r>
          </a:p>
          <a:p>
            <a:pPr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Частица усталостного выкрашивания с температурным воздействием, наблюдаются </a:t>
            </a:r>
          </a:p>
          <a:p>
            <a:pPr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цвета побежалости.</a:t>
            </a:r>
          </a:p>
          <a:p>
            <a:pPr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Размер частиц износа - до 25 мкм.</a:t>
            </a:r>
          </a:p>
        </p:txBody>
      </p:sp>
      <p:pic>
        <p:nvPicPr>
          <p:cNvPr id="2053" name="Picture 13" descr="D:\Documentation\Desktop\Лопонос\феррограмма ножницкому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9" y="7032066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Прямоугольник 13"/>
          <p:cNvSpPr>
            <a:spLocks noChangeArrowheads="1"/>
          </p:cNvSpPr>
          <p:nvPr/>
        </p:nvSpPr>
        <p:spPr bwMode="auto">
          <a:xfrm>
            <a:off x="824002" y="6312136"/>
            <a:ext cx="182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Микроскоп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Биолам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И с цифровой фотокамерой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ToupCam c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программным обеспечением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ToupView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593229" y="8156380"/>
            <a:ext cx="25717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Микрофотография частицы с  увеличением ×500</a:t>
            </a:r>
          </a:p>
          <a:p>
            <a:pPr algn="ctr"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Материал – бронза.</a:t>
            </a:r>
          </a:p>
          <a:p>
            <a:pPr algn="ctr"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Частица микрорезания </a:t>
            </a:r>
          </a:p>
          <a:p>
            <a:pPr algn="ctr" eaLnBrk="0" hangingPunct="0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Размер частицы износа -  45 мкм. </a:t>
            </a:r>
          </a:p>
        </p:txBody>
      </p:sp>
      <p:pic>
        <p:nvPicPr>
          <p:cNvPr id="2056" name="Picture 15" descr="D:\Documentation\Desktop\Лопонос\0Zq__DuWfx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4"/>
          <a:stretch>
            <a:fillRect/>
          </a:stretch>
        </p:blipFill>
        <p:spPr bwMode="auto">
          <a:xfrm>
            <a:off x="361764" y="4770000"/>
            <a:ext cx="2297893" cy="14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Прямоугольник 17"/>
          <p:cNvSpPr>
            <a:spLocks noChangeArrowheads="1"/>
          </p:cNvSpPr>
          <p:nvPr/>
        </p:nvSpPr>
        <p:spPr bwMode="auto">
          <a:xfrm>
            <a:off x="2850722" y="1389898"/>
            <a:ext cx="38884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цель трибодиагностики – установление закономерностей, характеризующих состояние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трибросистем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предсказания возможных отклонений в режимах их работы и своевременного принятия  мер для обеспечения безотказной длительной работы с оптимальными характеристиками.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Задачей трибодиагностики является выработка рекомендаций по выбору более совершенных конструкций, материалов и смазок на основе данных  о механизмах изнашивания в реальных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трибосистемах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Трибодиагностика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базируется на применении следующих методов анализа частиц изнашивания в масле: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феррографического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фильтрографического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компьютерного морфологического и атомно-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эмиссионно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спектрального.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Разработаны методические рекомендации по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трибодиагностике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деталей редукторов  коробки самолетных агрегатов КСА-33М и главного редуктора вертолета ВР-294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3"/>
          <p:cNvSpPr>
            <a:spLocks noChangeArrowheads="1"/>
          </p:cNvSpPr>
          <p:nvPr/>
        </p:nvSpPr>
        <p:spPr bwMode="auto">
          <a:xfrm>
            <a:off x="373754" y="2461069"/>
            <a:ext cx="182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редуктор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2" y="899592"/>
            <a:ext cx="2310384" cy="1633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782111"/>
            <a:ext cx="2304288" cy="19080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5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28670" y="-32"/>
            <a:ext cx="5143536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Дополнительные средства, повышающие эффективность диагностики зубчатых передач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2" y="1108527"/>
            <a:ext cx="2348179" cy="153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726012"/>
            <a:ext cx="28620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ИКМ </a:t>
            </a:r>
            <a:r>
              <a:rPr lang="ru-RU" sz="1500" dirty="0"/>
              <a:t>на рессоре между </a:t>
            </a:r>
            <a:r>
              <a:rPr lang="ru-RU" sz="1500" dirty="0" smtClean="0"/>
              <a:t>двигателем </a:t>
            </a:r>
            <a:r>
              <a:rPr lang="ru-RU" sz="1500" dirty="0"/>
              <a:t>и редуктором</a:t>
            </a:r>
          </a:p>
        </p:txBody>
      </p:sp>
      <p:pic>
        <p:nvPicPr>
          <p:cNvPr id="11" name="Рисунок 520" descr="03082011589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27" y="3637680"/>
            <a:ext cx="2542159" cy="13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8604" y="5072066"/>
            <a:ext cx="5736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Метрологическое обеспечение измерения крутящего момента (динамика и статика)</a:t>
            </a:r>
            <a:endParaRPr lang="ru-RU" sz="1500" dirty="0"/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9"/>
          <a:stretch/>
        </p:blipFill>
        <p:spPr bwMode="auto">
          <a:xfrm>
            <a:off x="1092576" y="6448681"/>
            <a:ext cx="1735835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99971" y="6564618"/>
            <a:ext cx="2428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Модуль системы предупреждения аварийного износа в реальном времени</a:t>
            </a:r>
            <a:endParaRPr lang="ru-RU" sz="15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8" y="3357554"/>
            <a:ext cx="2335900" cy="163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526156" y="2596943"/>
            <a:ext cx="2455118" cy="92869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600" dirty="0">
                <a:latin typeface="+mn-lt"/>
                <a:cs typeface="Times New Roman" pitchFamily="18" charset="0"/>
              </a:rPr>
              <a:t>П</a:t>
            </a:r>
            <a:r>
              <a:rPr lang="ru-RU" sz="1600" dirty="0" smtClean="0">
                <a:latin typeface="+mn-lt"/>
                <a:cs typeface="Times New Roman" pitchFamily="18" charset="0"/>
              </a:rPr>
              <a:t>рограммный модуль </a:t>
            </a:r>
            <a:r>
              <a:rPr lang="ru-RU" sz="1600" dirty="0">
                <a:latin typeface="+mn-lt"/>
                <a:cs typeface="Times New Roman" pitchFamily="18" charset="0"/>
              </a:rPr>
              <a:t>«счетчик ресурса</a:t>
            </a:r>
            <a:r>
              <a:rPr lang="ru-RU" sz="1600" dirty="0" smtClean="0">
                <a:latin typeface="+mn-lt"/>
                <a:cs typeface="Times New Roman" pitchFamily="18" charset="0"/>
              </a:rPr>
              <a:t>» для станции наземной обработки 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9" name="Рисунок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0" y="1228366"/>
            <a:ext cx="1643074" cy="12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НТЗ по повышению надежности разрабатываемых и находящихся в эксплуатации авиационных зубчатых передач и редукторов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154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33191"/>
              </p:ext>
            </p:extLst>
          </p:nvPr>
        </p:nvGraphicFramePr>
        <p:xfrm>
          <a:off x="285728" y="4000496"/>
          <a:ext cx="6304404" cy="4857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44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57784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Основная возможности программы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AEROFLANK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Выбор геометрических параметров зубчатых колес, обеспечивающих повышение прочности зубчатых передач для перспективных редукторов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Проектирование авиационных зубчатых колес, с определением оптимальной величины модификации профиля.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Проектирование обкатного инструмента для асимметричных зубьев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нового метода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назначения полей допусков для модифицированного профиля зубьев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отечественной системы назначения параметров модификации в соответствие с возможностями станков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Gleason-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Pfauter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 в расчетах разработанного в ЦИАМ метода считывания координат погрешностей зубьев из измерительной машины Р-100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нового метода расчета шевронных зубчатых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нового метода расчета АЧХ зацепления, учитывающего бифуркацию колебательных процессов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Расчёт напряжений в зонах их концентраций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рабочих поверхностей конических колес с использованием разработанной математической модели универсального конического зубчатого колеса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пятен контакта с помощью разработанной 3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математической модели зацепления конических колес</a:t>
                      </a:r>
                    </a:p>
                  </a:txBody>
                  <a:tcPr marL="28287" marR="2828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00174" y="142845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AEROFLANK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Математическое моделирование с использованием  экспериментальных данных и результатов измерений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lum bright="-36000" contrast="54000"/>
          </a:blip>
          <a:srcRect r="26786" b="4627"/>
          <a:stretch>
            <a:fillRect/>
          </a:stretch>
        </p:blipFill>
        <p:spPr bwMode="auto">
          <a:xfrm>
            <a:off x="928670" y="1071538"/>
            <a:ext cx="4929222" cy="2885398"/>
          </a:xfrm>
          <a:prstGeom prst="rect">
            <a:avLst/>
          </a:prstGeom>
          <a:noFill/>
        </p:spPr>
      </p:pic>
      <p:pic>
        <p:nvPicPr>
          <p:cNvPr id="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4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559" y="690920"/>
            <a:ext cx="3571900" cy="192882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помощью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AEROFLANK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азработаны: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 Современная технология изготовления зубчатых колес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асимметричным профилем зубьев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27" y="837955"/>
            <a:ext cx="2500330" cy="18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0356" y="3061563"/>
            <a:ext cx="3714751" cy="89466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етоды расчета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неэвольвентных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зубчатых колес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5750" y="2757191"/>
            <a:ext cx="155465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40" y="4439836"/>
            <a:ext cx="3286124" cy="12897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Методы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расчета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конических колес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 малым углом между осями для вертолетных редукторов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9100" y="4403583"/>
            <a:ext cx="1857388" cy="138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90" y="6108353"/>
            <a:ext cx="3500438" cy="825947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Принципиально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новая коническая передача с внутренним зацеплением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0579926"/>
              </p:ext>
            </p:extLst>
          </p:nvPr>
        </p:nvGraphicFramePr>
        <p:xfrm>
          <a:off x="3643290" y="5935959"/>
          <a:ext cx="2643206" cy="117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Bitmap Image" r:id="rId7" imgW="5439534" imgH="2409524" progId="PBrush">
                  <p:embed/>
                </p:oleObj>
              </mc:Choice>
              <mc:Fallback>
                <p:oleObj name="Bitmap Image" r:id="rId7" imgW="5439534" imgH="2409524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290" y="5935959"/>
                        <a:ext cx="2643206" cy="117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57190" y="7417907"/>
            <a:ext cx="2857520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5. Современное программное обеспечение для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зубошлифовальных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станков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4" name="Picture 4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9789" y="7305997"/>
            <a:ext cx="3190256" cy="150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34787" y="27571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Примеры применения программы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AEROFLANK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187392"/>
              </p:ext>
            </p:extLst>
          </p:nvPr>
        </p:nvGraphicFramePr>
        <p:xfrm>
          <a:off x="836712" y="2214546"/>
          <a:ext cx="5449808" cy="54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9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89218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2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позволяет:</a:t>
                      </a:r>
                      <a:endParaRPr lang="ru-RU" sz="2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Точнее назначать степень точности зубчатых колес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Рекомендовать выбор масла для зубчатых передач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Оптимизировать модификацию профиля зубьев по высоте и длине зуба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расчеты  температуры в зацеплении для расчета систем охлаждения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 возможность использования зубчатых колес при погрешностях, превышающих допуск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результаты расчета спектров колебаний для проектирования как формы самих колес, так и сопряженных деталей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287" marR="28287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604" y="500034"/>
            <a:ext cx="64293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прямого мульти-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функционального синтеза зубчатых передач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0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80728" y="108236"/>
            <a:ext cx="56195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Экспериментальный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редуктор привода вентилятора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ТРДД (демонстратор 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новых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редукторов, включая вертолетные</a:t>
            </a:r>
            <a:r>
              <a:rPr lang="ru-RU" dirty="0" smtClean="0">
                <a:latin typeface="+mn-lt"/>
                <a:ea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950.000.С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1357290"/>
            <a:ext cx="1904963" cy="1525498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83463"/>
              </p:ext>
            </p:extLst>
          </p:nvPr>
        </p:nvGraphicFramePr>
        <p:xfrm>
          <a:off x="2214554" y="1285852"/>
          <a:ext cx="4500594" cy="16998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28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2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4531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Мощность на максимальном взлетном режиме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24506 кВт (33328 </a:t>
                      </a:r>
                      <a:r>
                        <a:rPr lang="ru-RU" sz="1200" dirty="0" err="1"/>
                        <a:t>л.с</a:t>
                      </a:r>
                      <a:r>
                        <a:rPr lang="ru-RU" sz="1200" dirty="0"/>
                        <a:t>.)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354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Передаточное отношение редуктора, </a:t>
                      </a:r>
                      <a:r>
                        <a:rPr lang="en-US" sz="1200" dirty="0" err="1"/>
                        <a:t>i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2.487</a:t>
                      </a:r>
                      <a:r>
                        <a:rPr lang="ru-RU" sz="1200" dirty="0">
                          <a:sym typeface="Symbol"/>
                        </a:rPr>
                        <a:t></a:t>
                      </a:r>
                      <a:r>
                        <a:rPr lang="ru-RU" sz="1200" dirty="0"/>
                        <a:t>0.5%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/>
                        <a:t>Масса редуктора, М, кг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/>
                        <a:t>250</a:t>
                      </a:r>
                      <a:endParaRPr lang="ru-RU" sz="12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/>
                        <a:t>Полный назначенный ресурс редуктора, часы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75000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/>
                        <a:t>Коэффициент полезного действия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0.992÷0.995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Частота вращения </a:t>
                      </a:r>
                      <a:r>
                        <a:rPr lang="ru-RU" sz="1200" dirty="0" err="1" smtClean="0"/>
                        <a:t>ТНД</a:t>
                      </a:r>
                      <a:r>
                        <a:rPr lang="ru-RU" sz="1200" dirty="0" smtClean="0"/>
                        <a:t>   </a:t>
                      </a:r>
                      <a:r>
                        <a:rPr lang="en-US" sz="1200" dirty="0" smtClean="0"/>
                        <a:t>n</a:t>
                      </a:r>
                      <a:r>
                        <a:rPr lang="ru-RU" sz="1200" baseline="-25000" dirty="0" err="1"/>
                        <a:t>тнд</a:t>
                      </a:r>
                      <a:r>
                        <a:rPr lang="ru-RU" sz="1200" dirty="0"/>
                        <a:t> об/мин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8285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Частота вращения вентилятора </a:t>
                      </a:r>
                      <a:r>
                        <a:rPr lang="en-US" sz="1200" dirty="0" smtClean="0"/>
                        <a:t>n</a:t>
                      </a:r>
                      <a:r>
                        <a:rPr lang="ru-RU" sz="1200" baseline="-25000" dirty="0"/>
                        <a:t>в</a:t>
                      </a:r>
                      <a:r>
                        <a:rPr lang="ru-RU" sz="1200" dirty="0"/>
                        <a:t>, об/мин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3330</a:t>
                      </a:r>
                      <a:endParaRPr lang="ru-RU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1960" marR="5196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1480" y="3214678"/>
            <a:ext cx="60288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конструкции редуктора применены следующие новые технологии:</a:t>
            </a:r>
            <a:endParaRPr kumimoji="0" lang="ru-RU" sz="14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Зубчатые колеса с коэффициентом перекрытия </a:t>
            </a:r>
            <a:r>
              <a:rPr kumimoji="0" lang="ru-RU" sz="1400" b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ε&gt;2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несущей способности зубчатых колёс на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27%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снижение динамических нагрузок, вибрации и шума в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2,5 – 3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раза.</a:t>
            </a:r>
            <a:endParaRPr kumimoji="0" lang="ru-RU" sz="14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Подшипники скольжения сателлитов с покрытием из </a:t>
            </a:r>
            <a:r>
              <a:rPr kumimoji="0" lang="ru-RU" sz="1400" b="0" u="sng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карбонитрит</a:t>
            </a:r>
            <a:r>
              <a:rPr kumimoji="0" lang="ru-RU" sz="1400" b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титана</a:t>
            </a:r>
            <a:r>
              <a:rPr kumimoji="0" lang="ru-RU" sz="1400" b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снижение геометрических размеров и массы редуктора на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20%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8" y="4786314"/>
            <a:ext cx="62865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обеспечение  разработки редуктора :</a:t>
            </a:r>
          </a:p>
          <a:p>
            <a:pPr indent="457200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ЦИАМ проведены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усталостные испытания  модельных зубчатых колес из теплостойкой стали с коэффициентом перекрытия &gt;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2;</a:t>
            </a:r>
          </a:p>
          <a:p>
            <a:pPr indent="457200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ОАО «Кузнецов» проведены испытания узлов палец-сателлит с поверхностями трения из композиционного материала;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ЦИАМ  с положительным результатом проведены предварительные испытания данного редуктора при мощности 10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(3 МВт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номинальной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частоте вращения входного вала </a:t>
            </a:r>
            <a:r>
              <a:rPr lang="ru-RU" sz="1400" dirty="0" smtClean="0"/>
              <a:t>8285 об/мин.; </a:t>
            </a:r>
          </a:p>
          <a:p>
            <a:pPr indent="457200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проведении испытаний выполнено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термометрирование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подшипников как скольжения, так и качения, измерения КПД и расхода масла.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проработки требований к необходимому объему и видам испытаний для редукторов привода вентилятора ТРДД сформированы основные характеристики и параметры универсального механически замкнутого стенда для полноразмерных испытаний (ресурсных, сертификационных и др.) редукторов ТРДД мощностью 25 – 50 МВт. </a:t>
            </a:r>
          </a:p>
        </p:txBody>
      </p:sp>
      <p:pic>
        <p:nvPicPr>
          <p:cNvPr id="11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6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Этап сентябрь\ЗаявкаПМ\схема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1" y="312685"/>
            <a:ext cx="4398325" cy="405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469" y="128020"/>
            <a:ext cx="6030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Разработка новых схем трансмиссий вертолетов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887" y="4233535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 задел по разработке кинематических схем для перспективных вертолетов, в том числе и для регулируемых трансмиссий.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Разработанные схемно-конструктивные решения отвечают требованиям к перспективным трансмиссиям скоростных вертолетов: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1893" y="5123764"/>
            <a:ext cx="61280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переменное передаточное отношение от двигателя к толкающему винту;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переменное передаточное отношение от двигателя к несущим винтам;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перераспределение мощности от двигателя между несущими и толкающим винтами.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469" y="7877037"/>
            <a:ext cx="5697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Разработана технология полного цикла моделирования характеристик вертолетной трансмиссии с использованием её виртуального представления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29571" r="4473" b="23158"/>
          <a:stretch/>
        </p:blipFill>
        <p:spPr bwMode="auto">
          <a:xfrm>
            <a:off x="1124742" y="6065377"/>
            <a:ext cx="4542341" cy="180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3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58" y="412750"/>
            <a:ext cx="6318702" cy="1162719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систем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БСДВ диагностики двигателей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главного редуктора, хвостовой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трансмиссии 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несущего и рулевого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винтов вертолетов типа Ми-8/17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275" y="1973397"/>
            <a:ext cx="5454605" cy="576608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840" y="7702266"/>
            <a:ext cx="58454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Ми-8МТВ1 ЗАО СП «АВИАШЕЛЬФ», эксплуатируемые с 2003 года и по настоящее время с системой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БСДВ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366" y="4767785"/>
            <a:ext cx="4398781" cy="27783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61484" y="106737"/>
            <a:ext cx="50951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defRPr/>
            </a:pPr>
            <a:r>
              <a:rPr lang="ru-RU" altLang="ru-RU" sz="1350" b="1" dirty="0" smtClean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Внедрение методов оптимизации зубчатых колес </a:t>
            </a:r>
            <a:r>
              <a:rPr lang="ru-RU" altLang="ru-RU" sz="1350" b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при проектировании авиационных редукторов</a:t>
            </a:r>
          </a:p>
        </p:txBody>
      </p:sp>
      <p:pic>
        <p:nvPicPr>
          <p:cNvPr id="1027" name="Рисунок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2" y="807652"/>
            <a:ext cx="1479554" cy="24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70" y="737834"/>
            <a:ext cx="1522775" cy="23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79" y="737834"/>
            <a:ext cx="1570826" cy="24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43721" y="3468512"/>
            <a:ext cx="170560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altLang="ru-RU" sz="135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43721" y="6898737"/>
            <a:ext cx="170560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altLang="ru-RU" sz="135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08130" y="3753682"/>
            <a:ext cx="25931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увеличение осевой жесткости полотна – в 2,4 раза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- снижение напряжений на 15 %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- снижение массы на 10%</a:t>
            </a:r>
            <a:endParaRPr lang="ru-RU" sz="10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5189" y="3761254"/>
            <a:ext cx="38884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Топологическая оптимизация с целью снижения осевых перемещений зубчатого венца косозубого колеса:</a:t>
            </a:r>
            <a:endParaRPr lang="ru-RU" sz="105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9001" y="3278379"/>
            <a:ext cx="94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Исходная конструкция</a:t>
            </a:r>
            <a:endParaRPr lang="ru-RU" sz="9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57190" y="3221980"/>
            <a:ext cx="104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Топологическая оптимизация</a:t>
            </a:r>
            <a:endParaRPr lang="ru-RU" sz="900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91092" y="3257290"/>
            <a:ext cx="1052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Окончательная доработка</a:t>
            </a:r>
            <a:endParaRPr lang="ru-RU" sz="9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7771" y="7604240"/>
            <a:ext cx="3720229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 - снижение массы на 7%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 - вывод опасной собственной частоты по собственной форме с 3 узловыми диаметрами из рабочего диапазона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 - снижение динамических напряжений в 3 </a:t>
            </a:r>
            <a:r>
              <a:rPr lang="ru-RU" sz="1050" dirty="0" smtClean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раза</a:t>
            </a:r>
            <a:endParaRPr lang="ru-RU" sz="1050" dirty="0">
              <a:solidFill>
                <a:schemeClr val="accent1">
                  <a:lumMod val="25000"/>
                </a:schemeClr>
              </a:solidFill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9464" y="7720382"/>
            <a:ext cx="2628206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b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cs typeface="Arial" charset="0"/>
              </a:rPr>
              <a:t>Параметрическая оптимизация с целью отстройки собственных частот конического зубчатого колеса</a:t>
            </a:r>
            <a:endParaRPr lang="ru-RU" sz="1050" b="1" dirty="0"/>
          </a:p>
        </p:txBody>
      </p:sp>
      <p:pic>
        <p:nvPicPr>
          <p:cNvPr id="20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5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751" y="3616780"/>
            <a:ext cx="3430532" cy="175012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3"/>
          <a:stretch>
            <a:fillRect/>
          </a:stretch>
        </p:blipFill>
        <p:spPr>
          <a:xfrm>
            <a:off x="61567" y="1331640"/>
            <a:ext cx="3326942" cy="17198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9168" y="5527440"/>
            <a:ext cx="3328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функции кинематической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707" y="2928003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Расчётная конечно-элементная модель конической зубчатой передачи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80728" y="-47747"/>
            <a:ext cx="587727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Новые методы проектирования конических приводов с высоким ресурсом, низкой виброактивностью и массогабаритными характеристиками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709" y="2879531"/>
            <a:ext cx="3211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зависимости среднего за период значения и амплитуды КП  от величины передаваемого крутящего момента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74984" y="5510472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Зависимость амплитуды коэффициентов ряда Фурье от передаваемого крутящего момента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578707" y="1064359"/>
            <a:ext cx="3209043" cy="1863644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>
          <a:xfrm>
            <a:off x="3431085" y="3530904"/>
            <a:ext cx="2847089" cy="18997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03B7-8DF1-48FB-8AD0-3BEA79767C39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17" name="Рисунок 16"/>
          <p:cNvPicPr/>
          <p:nvPr/>
        </p:nvPicPr>
        <p:blipFill>
          <a:blip r:embed="rId6"/>
          <a:stretch>
            <a:fillRect/>
          </a:stretch>
        </p:blipFill>
        <p:spPr>
          <a:xfrm>
            <a:off x="5587" y="6028681"/>
            <a:ext cx="3611956" cy="2002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115061" y="8285009"/>
                <a:ext cx="351593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ctr" fontAlgn="base"/>
                <a:r>
                  <a:rPr lang="ru-RU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АЧХ системы по силе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1050" i="1">
                            <a:latin typeface="Cambria Math" panose="02040503050406030204" pitchFamily="18" charset="0"/>
                          </a:rPr>
                          <m:t>з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ru-RU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и  максимальным напряжениям в ободе ведомого </a:t>
                </a:r>
                <a:r>
                  <a:rPr lang="ru-RU" sz="105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зубчатого колеса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05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05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0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ru-RU" sz="975" kern="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1" y="8285009"/>
                <a:ext cx="3515934" cy="415498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/>
          <p:cNvPicPr/>
          <p:nvPr/>
        </p:nvPicPr>
        <p:blipFill>
          <a:blip r:embed="rId9"/>
          <a:stretch>
            <a:fillRect/>
          </a:stretch>
        </p:blipFill>
        <p:spPr>
          <a:xfrm>
            <a:off x="3603619" y="6262177"/>
            <a:ext cx="3086286" cy="177932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431085" y="8153238"/>
            <a:ext cx="31887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Амплитуда </a:t>
            </a:r>
            <a:r>
              <a:rPr lang="ru-RU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вибронапряжений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во впадине и декремент колебаний за счёт сухого трения</a:t>
            </a:r>
            <a:endParaRPr lang="ru-RU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12711" t="25549" r="60574" b="20379"/>
          <a:stretch/>
        </p:blipFill>
        <p:spPr bwMode="auto">
          <a:xfrm>
            <a:off x="112014" y="996590"/>
            <a:ext cx="3035618" cy="1788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3287" y="108553"/>
            <a:ext cx="5539832" cy="1131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РАСЧЁТНО-ЭКСПЕРИМЕНТАЛЬНЫХ РАБОТ В ОБЕСПЕЧЕНИЕ ПРОЕКТИРОВАНИЯ ВЫСОКОЭФФЕКТИВНОГО  </a:t>
            </a: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ДЕМПФЕРА СУХОГО ТРЕНИЯ ТАРЕЛЬЧАТОГО 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 ДЛЯ КОНИЧЕСКОГО ЗУБЧАТОГО КОЛЕСА</a:t>
            </a:r>
            <a:endParaRPr lang="ru-RU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76" y="5384742"/>
            <a:ext cx="2986088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dirty="0">
                <a:latin typeface="Calibri" panose="020F0502020204030204" pitchFamily="34" charset="0"/>
                <a:cs typeface="Calibri" panose="020F0502020204030204" pitchFamily="34" charset="0"/>
              </a:rPr>
              <a:t>Чертежи экспериментальных образцов модельного конического колеса и демпфера сухого трения тарельчатого типа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1315" y="3253855"/>
            <a:ext cx="1336283" cy="2033704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717018" y="3240935"/>
            <a:ext cx="1339215" cy="2036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317" y="996590"/>
            <a:ext cx="2802644" cy="155184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43490" y="2623961"/>
            <a:ext cx="3429000" cy="3924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ctr" fontAlgn="base"/>
            <a:r>
              <a:rPr lang="ru-RU" sz="975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Модельное колесо, адаптированное для возбуждения форм колебаний по двум узловым диметрам на вибростенде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21456" y="2895189"/>
            <a:ext cx="3429000" cy="2423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ctr" fontAlgn="base"/>
            <a:r>
              <a:rPr lang="ru-RU" sz="975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Принципиальная схема вибростенда ОВУ-СУ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03B7-8DF1-48FB-8AD0-3BEA79767C39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702" y="3120894"/>
            <a:ext cx="3470298" cy="20434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55167" y="5240472"/>
            <a:ext cx="3429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Сопоставление экспериментальных и расчетных значений максимальной амплитуды </a:t>
            </a:r>
            <a:r>
              <a:rPr lang="ru-RU" sz="10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виброускорений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 обода конического колеса </a:t>
            </a:r>
            <a:endParaRPr lang="ru-RU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570" y="5893681"/>
            <a:ext cx="910828" cy="1778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077811" y="7956676"/>
                <a:ext cx="3815306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ctr" fontAlgn="base"/>
                <a:r>
                  <a:rPr lang="ru-RU" sz="1050" kern="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Зависимость максимальных контактных напряжений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050" i="1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050" i="1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050" i="1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050" kern="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от угла упреждения </a:t>
                </a:r>
                <a14:m>
                  <m:oMath xmlns:m="http://schemas.openxmlformats.org/officeDocument/2006/math">
                    <m:r>
                      <a:rPr lang="ru-RU" sz="1050" i="1" kern="0"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ru-RU" sz="1050" kern="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при различной величине силы поджатия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050" i="1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050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ru-RU" sz="1050" kern="0">
                            <a:effectLst>
                              <a:glow>
                                <a:srgbClr val="000000"/>
                              </a:glow>
                              <a:outerShdw sx="0" sy="0">
                                <a:srgbClr val="000000"/>
                              </a:outerShdw>
                              <a:reflection stA="0" endPos="0" fadeDir="0" sx="0" sy="0"/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п0</m:t>
                        </m:r>
                      </m:sub>
                    </m:sSub>
                  </m:oMath>
                </a14:m>
                <a:endParaRPr lang="ru-RU" sz="1050" kern="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11" y="7956676"/>
                <a:ext cx="3815306" cy="415498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Рисунок 35"/>
          <p:cNvPicPr/>
          <p:nvPr/>
        </p:nvPicPr>
        <p:blipFill>
          <a:blip r:embed="rId10"/>
          <a:stretch>
            <a:fillRect/>
          </a:stretch>
        </p:blipFill>
        <p:spPr>
          <a:xfrm>
            <a:off x="3346140" y="5918032"/>
            <a:ext cx="3278648" cy="1858998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>
          <a:blip r:embed="rId11"/>
          <a:stretch>
            <a:fillRect/>
          </a:stretch>
        </p:blipFill>
        <p:spPr>
          <a:xfrm>
            <a:off x="77236" y="6141694"/>
            <a:ext cx="2029730" cy="157712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-96747" y="7985277"/>
            <a:ext cx="324437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Параметры модификации профиля рабочей поверхности демпфера </a:t>
            </a:r>
            <a:endParaRPr lang="ru-RU" sz="97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Стендовый 3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79" y="6115783"/>
            <a:ext cx="18166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3457587" y="5436096"/>
            <a:ext cx="2027260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Стендовый блок кинематометрии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3400950" y="1488765"/>
            <a:ext cx="1816675" cy="73866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 угла поворота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имп.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28" y="2446722"/>
            <a:ext cx="992320" cy="124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68" y="4540228"/>
            <a:ext cx="1025499" cy="823593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3285391" y="3635896"/>
            <a:ext cx="2512201" cy="73866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Формирователь  мультипликатор числа импульсов</a:t>
            </a:r>
          </a:p>
        </p:txBody>
      </p:sp>
      <p:sp>
        <p:nvSpPr>
          <p:cNvPr id="3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3888" y="6524626"/>
            <a:ext cx="792163" cy="33337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459541-EDFB-48BC-9F54-99E3B2178835}" type="slidenum">
              <a:rPr lang="ru-RU" smtClean="0"/>
              <a:pPr eaLnBrk="1" hangingPunct="1"/>
              <a:t>33</a:t>
            </a:fld>
            <a:endParaRPr lang="ru-RU" smtClean="0"/>
          </a:p>
        </p:txBody>
      </p:sp>
      <p:sp>
        <p:nvSpPr>
          <p:cNvPr id="40" name="TextBox 39"/>
          <p:cNvSpPr txBox="1"/>
          <p:nvPr/>
        </p:nvSpPr>
        <p:spPr>
          <a:xfrm>
            <a:off x="1065229" y="44504"/>
            <a:ext cx="5786478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Технология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обеспечения надежности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конических колес с круговым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зубом на основе измерений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вибраций 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кинематической погрешности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554" name="Picture 2" descr="F:\IMG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0" y="2771800"/>
            <a:ext cx="2246337" cy="14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7" y="1043608"/>
            <a:ext cx="1646899" cy="16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=Work=\ОАО Камов\Скоростной вертолет\Договор 2013\Методическое сопровождение\Отчетность\Фото\МВ-46Э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827" y="6516216"/>
            <a:ext cx="2016224" cy="108308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866355" y="4860032"/>
            <a:ext cx="2107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Однокомпонентный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фланцевый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вибропреобразователь МВ-45ЭС</a:t>
            </a:r>
          </a:p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со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встроенным усилителем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заряда</a:t>
            </a:r>
            <a:endParaRPr lang="ru-RU" sz="1400" dirty="0"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1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3" descr="CAM027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20242" r="10231" b="13017"/>
          <a:stretch>
            <a:fillRect/>
          </a:stretch>
        </p:blipFill>
        <p:spPr bwMode="auto">
          <a:xfrm>
            <a:off x="3786190" y="4429124"/>
            <a:ext cx="2233240" cy="17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M036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2" y="4286248"/>
            <a:ext cx="2643206" cy="18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8" y="6715140"/>
            <a:ext cx="3143272" cy="16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28" y="357158"/>
            <a:ext cx="6357982" cy="393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ru-RU" sz="12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Экспериментальное исследование зубчатых колес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и зацеплений с определением оптимальных параметров колес, в том числе формы рабочих поверхностей зубьев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Усталостные испытания зубчатых колес на изгибную и контактную выносливость, в том числе и в целях сертификации на комплексе установок с замкнутым механическим контуром.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Испытание и исследование материалов и покрытий зубчатых колес и подшипников на роликовой машине.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Экспериментальные исследования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на установках с замкнутыми механическим и электрическим  контурами 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диагностических признаков состояния зубчатых колес и подшипников в сигналах вибраций и кинематической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погрешности, </a:t>
            </a:r>
            <a:r>
              <a:rPr lang="ru-RU" sz="1400" dirty="0" err="1" smtClean="0">
                <a:latin typeface="Times New Roman"/>
                <a:ea typeface="Times New Roman"/>
                <a:cs typeface="Times New Roman"/>
              </a:rPr>
              <a:t>тензосигналах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 и</a:t>
            </a:r>
            <a:r>
              <a:rPr lang="ru-RU" sz="1400" dirty="0" smtClean="0">
                <a:latin typeface="Calibri" pitchFamily="34" charset="0"/>
                <a:cs typeface="Times New Roman" pitchFamily="18" charset="0"/>
              </a:rPr>
              <a:t> параметрах продуктов изнашивания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Ускоренные испытания на комплексе стендов - пульсаторов зубчатых колес на изгибную выносливость, в том числе и с перегрузкой в 1,4 раза от ЧР, в целях </a:t>
            </a:r>
            <a:r>
              <a:rPr lang="ru-RU" sz="1400" dirty="0" err="1" smtClean="0">
                <a:latin typeface="Times New Roman"/>
                <a:ea typeface="Times New Roman"/>
                <a:cs typeface="Times New Roman"/>
              </a:rPr>
              <a:t>сертификациии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200" dirty="0" smtClean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4744" y="0"/>
            <a:ext cx="5590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Стендовая база ЦИАМ для исследований зубчатых колес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929066" y="8054233"/>
            <a:ext cx="2786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для исследований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зацеплений на установке с замкнутым механическим контуром</a:t>
            </a:r>
            <a:endParaRPr lang="ru-RU" sz="1200" dirty="0" smtClean="0"/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428604" y="5929322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Роликовая машина  ЦИАМ по исследованию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материалов и покрытий зубчатых колес</a:t>
            </a:r>
          </a:p>
          <a:p>
            <a:pPr algn="ctr"/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 и подшипников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1480" y="8429652"/>
            <a:ext cx="3357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Установка с замкнутым механическим контуром</a:t>
            </a:r>
            <a:endParaRPr lang="ru-RU" sz="1200" dirty="0"/>
          </a:p>
        </p:txBody>
      </p:sp>
      <p:pic>
        <p:nvPicPr>
          <p:cNvPr id="17" name="Рисунок 20" descr="CAM019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5656" r="13983" b="31917"/>
          <a:stretch>
            <a:fillRect/>
          </a:stretch>
        </p:blipFill>
        <p:spPr bwMode="auto">
          <a:xfrm>
            <a:off x="4286256" y="6929454"/>
            <a:ext cx="2000264" cy="13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 rot="10800000" flipV="1">
            <a:off x="3714752" y="6088116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для исследований </a:t>
            </a:r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материалов и покрытий зубчатых колес  и подшипников на роликовой машине</a:t>
            </a:r>
            <a:endParaRPr lang="ru-RU" sz="1200" dirty="0"/>
          </a:p>
        </p:txBody>
      </p:sp>
      <p:pic>
        <p:nvPicPr>
          <p:cNvPr id="1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СПАСИБО ЗА ВНИМАНИЕ !</a:t>
            </a:r>
            <a:endParaRPr lang="ru-RU" sz="2400" dirty="0"/>
          </a:p>
        </p:txBody>
      </p:sp>
      <p:pic>
        <p:nvPicPr>
          <p:cNvPr id="3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92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4" y="2064677"/>
            <a:ext cx="6008042" cy="63957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0718" y="155509"/>
            <a:ext cx="5538678" cy="174947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кинематической схемы силовой установки вертолета состояние каждой детали которой диагностируется по сигналам вибраций системами (БСДВ -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HUMS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83306" y="8700459"/>
            <a:ext cx="594066" cy="442979"/>
          </a:xfrm>
        </p:spPr>
        <p:txBody>
          <a:bodyPr/>
          <a:lstStyle/>
          <a:p>
            <a:fld id="{BF062FD7-B0A6-4A19-81B9-0D134826ADBA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4"/>
          <p:cNvSpPr>
            <a:spLocks noChangeArrowheads="1"/>
          </p:cNvSpPr>
          <p:nvPr/>
        </p:nvSpPr>
        <p:spPr bwMode="auto">
          <a:xfrm>
            <a:off x="-1500187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grpSp>
        <p:nvGrpSpPr>
          <p:cNvPr id="3" name="Группа 4"/>
          <p:cNvGrpSpPr/>
          <p:nvPr/>
        </p:nvGrpSpPr>
        <p:grpSpPr>
          <a:xfrm>
            <a:off x="94496" y="923596"/>
            <a:ext cx="1598981" cy="929249"/>
            <a:chOff x="107504" y="1128460"/>
            <a:chExt cx="2679271" cy="875847"/>
          </a:xfrm>
        </p:grpSpPr>
        <p:pic>
          <p:nvPicPr>
            <p:cNvPr id="6" name="Picture 2" descr="C:\=Work=\СМТС-К\3.4\Изделия\Ми-171А2\Mi-17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28460"/>
              <a:ext cx="2679271" cy="76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ndrey\Desktop\Без имени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72" y="1646487"/>
              <a:ext cx="432048" cy="3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9"/>
          <p:cNvGrpSpPr/>
          <p:nvPr/>
        </p:nvGrpSpPr>
        <p:grpSpPr>
          <a:xfrm>
            <a:off x="94496" y="2137438"/>
            <a:ext cx="1598981" cy="929249"/>
            <a:chOff x="107504" y="1128460"/>
            <a:chExt cx="2679271" cy="875847"/>
          </a:xfrm>
        </p:grpSpPr>
        <p:pic>
          <p:nvPicPr>
            <p:cNvPr id="12" name="Picture 2" descr="C:\=Work=\СМТС-К\3.4\Изделия\Ми-171А2\Mi-17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28460"/>
              <a:ext cx="2679271" cy="76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ndrey\Desktop\Без имени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12" y="1646487"/>
              <a:ext cx="432048" cy="3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282" y="2137437"/>
            <a:ext cx="863527" cy="872239"/>
          </a:xfrm>
          <a:prstGeom prst="rect">
            <a:avLst/>
          </a:prstGeom>
        </p:spPr>
      </p:pic>
      <p:sp>
        <p:nvSpPr>
          <p:cNvPr id="2061" name="TextBox 2060"/>
          <p:cNvSpPr txBox="1"/>
          <p:nvPr/>
        </p:nvSpPr>
        <p:spPr>
          <a:xfrm>
            <a:off x="2012282" y="2941368"/>
            <a:ext cx="111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Лаборатория БСДВ</a:t>
            </a:r>
          </a:p>
          <a:p>
            <a:pPr algn="ctr"/>
            <a:r>
              <a:rPr lang="ru-RU" sz="1200" b="1" dirty="0"/>
              <a:t>(</a:t>
            </a:r>
            <a:r>
              <a:rPr lang="ru-RU" sz="1200" b="1" dirty="0" err="1" smtClean="0"/>
              <a:t>эксплуатант</a:t>
            </a:r>
            <a:r>
              <a:rPr lang="ru-RU" sz="1200" b="1" dirty="0" smtClean="0"/>
              <a:t>)</a:t>
            </a:r>
            <a:endParaRPr lang="ru-RU" sz="1200" b="1" dirty="0"/>
          </a:p>
        </p:txBody>
      </p:sp>
      <p:grpSp>
        <p:nvGrpSpPr>
          <p:cNvPr id="5" name="Группа 36"/>
          <p:cNvGrpSpPr/>
          <p:nvPr/>
        </p:nvGrpSpPr>
        <p:grpSpPr>
          <a:xfrm>
            <a:off x="94496" y="4698869"/>
            <a:ext cx="1598981" cy="929249"/>
            <a:chOff x="107504" y="1128460"/>
            <a:chExt cx="2679271" cy="875847"/>
          </a:xfrm>
        </p:grpSpPr>
        <p:pic>
          <p:nvPicPr>
            <p:cNvPr id="38" name="Picture 2" descr="C:\=Work=\СМТС-К\3.4\Изделия\Ми-171А2\Mi-17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28460"/>
              <a:ext cx="2679271" cy="76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andrey\Desktop\Без имени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12" y="1646487"/>
              <a:ext cx="432048" cy="3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39"/>
          <p:cNvGrpSpPr/>
          <p:nvPr/>
        </p:nvGrpSpPr>
        <p:grpSpPr>
          <a:xfrm>
            <a:off x="94496" y="3450730"/>
            <a:ext cx="1598981" cy="929249"/>
            <a:chOff x="107504" y="1128460"/>
            <a:chExt cx="2679271" cy="875847"/>
          </a:xfrm>
        </p:grpSpPr>
        <p:pic>
          <p:nvPicPr>
            <p:cNvPr id="41" name="Picture 2" descr="C:\=Work=\СМТС-К\3.4\Изделия\Ми-171А2\Mi-17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28460"/>
              <a:ext cx="2679271" cy="76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andrey\Desktop\Без имени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12" y="1646487"/>
              <a:ext cx="432048" cy="3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Соединительная линия уступом 14"/>
          <p:cNvCxnSpPr>
            <a:stCxn id="42" idx="3"/>
            <a:endCxn id="16" idx="1"/>
          </p:cNvCxnSpPr>
          <p:nvPr/>
        </p:nvCxnSpPr>
        <p:spPr>
          <a:xfrm flipV="1">
            <a:off x="543918" y="2573557"/>
            <a:ext cx="1468364" cy="16166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39" idx="3"/>
            <a:endCxn id="16" idx="1"/>
          </p:cNvCxnSpPr>
          <p:nvPr/>
        </p:nvCxnSpPr>
        <p:spPr>
          <a:xfrm flipV="1">
            <a:off x="543918" y="2573557"/>
            <a:ext cx="1468364" cy="28647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3" name="Соединительная линия уступом 2052"/>
          <p:cNvCxnSpPr>
            <a:stCxn id="13" idx="3"/>
            <a:endCxn id="16" idx="1"/>
          </p:cNvCxnSpPr>
          <p:nvPr/>
        </p:nvCxnSpPr>
        <p:spPr>
          <a:xfrm flipV="1">
            <a:off x="543918" y="2573557"/>
            <a:ext cx="1468364" cy="3033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5" name="Соединительная линия уступом 2054"/>
          <p:cNvCxnSpPr>
            <a:endCxn id="16" idx="1"/>
          </p:cNvCxnSpPr>
          <p:nvPr/>
        </p:nvCxnSpPr>
        <p:spPr>
          <a:xfrm>
            <a:off x="551634" y="1691465"/>
            <a:ext cx="1460648" cy="8820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57" name="Стрелка вправо 2056"/>
          <p:cNvSpPr/>
          <p:nvPr/>
        </p:nvSpPr>
        <p:spPr>
          <a:xfrm>
            <a:off x="2888940" y="2441255"/>
            <a:ext cx="216024" cy="202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37012" y="4443856"/>
            <a:ext cx="31524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Экспресс-анализ (пороговый контроль)</a:t>
            </a:r>
            <a:endParaRPr lang="en-US" sz="1100" b="1" dirty="0" smtClean="0"/>
          </a:p>
          <a:p>
            <a:pPr algn="ctr"/>
            <a:r>
              <a:rPr lang="ru-RU" sz="1100" b="1" dirty="0" smtClean="0"/>
              <a:t>Получение информации о техническом состоянии вертолета после каждого полета</a:t>
            </a:r>
            <a:endParaRPr lang="ru-RU" sz="1100" b="1" dirty="0"/>
          </a:p>
        </p:txBody>
      </p:sp>
      <p:cxnSp>
        <p:nvCxnSpPr>
          <p:cNvPr id="2062" name="Прямая со стрелкой 2061"/>
          <p:cNvCxnSpPr/>
          <p:nvPr/>
        </p:nvCxnSpPr>
        <p:spPr>
          <a:xfrm flipH="1">
            <a:off x="2567318" y="3517798"/>
            <a:ext cx="24169" cy="2246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964" y="1201154"/>
            <a:ext cx="3682657" cy="331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Рисунок 206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3477" y="5764790"/>
            <a:ext cx="1157915" cy="102548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634078" y="6651775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Ftp</a:t>
            </a:r>
            <a:r>
              <a:rPr lang="ru-RU" sz="1200" b="1" dirty="0" smtClean="0"/>
              <a:t>-сервер ЦИАМ</a:t>
            </a:r>
            <a:endParaRPr lang="ru-RU" sz="1200" b="1" dirty="0"/>
          </a:p>
        </p:txBody>
      </p:sp>
      <p:sp>
        <p:nvSpPr>
          <p:cNvPr id="34" name="Стрелка вправо 33"/>
          <p:cNvSpPr/>
          <p:nvPr/>
        </p:nvSpPr>
        <p:spPr>
          <a:xfrm>
            <a:off x="3112354" y="5987912"/>
            <a:ext cx="236522" cy="172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189" y="5277390"/>
            <a:ext cx="3650432" cy="330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440594" y="8557542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Трендовый анализ</a:t>
            </a:r>
            <a:endParaRPr lang="ru-RU" sz="11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98730" y="83851"/>
            <a:ext cx="5788891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с  ЗАО СП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АвиаШельф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сопровождение ЦИАМ эксплуатации вертолетов Ми-8МТВ1 с системами БСДВ</a:t>
            </a:r>
          </a:p>
        </p:txBody>
      </p:sp>
      <p:pic>
        <p:nvPicPr>
          <p:cNvPr id="37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94" y="155510"/>
            <a:ext cx="5994666" cy="768085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результаты совместного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ЗАО СП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АвиаШельф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 вертолетов Ми-8МТВ1 с системами БСДВ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923595"/>
            <a:ext cx="6326460" cy="7968885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 путь, необходимый для перевода любой системы, из анализатора сигналов в полноценную систему диагностики в инфраструктуре эксплуатации по тех. состоянию. 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Наработка систем на четырех вертолетах составила более 3000 часов.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основы инфраструктуры для перехода к эксплуатации агрегатов по тех. состоянию, включающей:  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и совместимые стендовые и наземно-бортовые средства контроля и диагностики;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паспортизацию вибраций агрегатов в производстве;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сертифицированное РОСТЕСТОМ метрологическое обеспечение видов измерений;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нормирования пороговых значений измеряемых параметров;</a:t>
            </a:r>
          </a:p>
          <a:p>
            <a:pPr lvl="0">
              <a:lnSpc>
                <a:spcPct val="170000"/>
              </a:lnSpc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послеполетного оперативного контроля и передачи информации в единую базу данных и оперативного принятия решений и др.;</a:t>
            </a:r>
          </a:p>
          <a:p>
            <a:pPr>
              <a:lnSpc>
                <a:spcPct val="170000"/>
              </a:lnSpc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отработан трендовый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параметров от полета к полету для прогнозирования остаточного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ресурса; </a:t>
            </a:r>
          </a:p>
          <a:p>
            <a:pPr>
              <a:lnSpc>
                <a:spcPct val="170000"/>
              </a:lnSpc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«Климов »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ЗАО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«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АвиаШельф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поэтапном продлении ресурса  Вр-14 с учетом данных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БСДВ;</a:t>
            </a:r>
          </a:p>
          <a:p>
            <a:pPr marL="0" lvl="0" indent="0">
              <a:lnSpc>
                <a:spcPct val="170000"/>
              </a:lnSpc>
              <a:buNone/>
            </a:pP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3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700" y="155509"/>
            <a:ext cx="5994666" cy="96010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с 2003 года и по настоящее время системой БСДВ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вертолетов Ми-8МТВ1 ЗАО СП «АВИАШЕЛЬФ»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115616"/>
            <a:ext cx="6172200" cy="73928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успешной диагностики: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предаварийного состояния цепи привода вентилятора редукторов ВР-8А и ВР-14;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динамических состояний редукторов, провоцирующих развитие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зернограничных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трещин в полотнах суммирующих колес второй ступени и усталостные поломки круговых зубьев и ободьев конических колес;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размыкания зубчатых колес в протяженных трансмиссиях;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ухудшений условий смазывания промежуточного редуктора (несвоевременной замены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маслосмеси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дефектных зубчатых колес стендовых редукторов – источников повышенных вибрационных нагрузок при КСИ и СКИ вертолетных редукторов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ухудшения условий работы подшипника последней опоры трансмиссионного вала (перегрев и коксование смазки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бринелирования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пальцах крестовин фланцевой и шлицевой втулок карданного вала привода вентилятора, превышающее допустимое значение;</a:t>
            </a:r>
          </a:p>
          <a:p>
            <a:pPr lvl="0">
              <a:lnSpc>
                <a:spcPct val="170000"/>
              </a:lnSpc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70000"/>
              </a:lnSpc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pPr lvl="0">
              <a:lnSpc>
                <a:spcPct val="150000"/>
              </a:lnSpc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77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94" y="155510"/>
            <a:ext cx="5840406" cy="105611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с 2003 года и по настоящее время системой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БСДВ вертолетов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Ми-8МТВ1 ЗАО СП «АВИАШЕЛЬФ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670" y="1211627"/>
            <a:ext cx="6172200" cy="6846524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70000"/>
              </a:lnSpc>
            </a:pP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вибросостояния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детали всей кинематической цепи привода винтов вертолета в обоснование необходимости ремонта агрегата или продолжения его эксплуатации;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при ремонте несбалансированного рулевого винта;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низкого качества изготовления и ремонта устанавливаемых на вертолет агрегатов; 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деталей в опровержение ложных показаний аппаратуры анализа частиц в масле и штатной аппаратуры измерения вибраций двигателей;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 вертолета после его попадания в зону повышенной турбулентности; 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кинематики тел качения подшипников валов трансмиссий из-за начала коксования консистентной смазки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подшипников вала несущего винта с проскальзыванием тел качения;</a:t>
            </a:r>
          </a:p>
          <a:p>
            <a:pPr>
              <a:lnSpc>
                <a:spcPct val="170000"/>
              </a:lnSpc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трещин в тонкостенных диафрагмах зубчатых колес по изменению частот форм их собственных колебаний (реализуется в программном обеспечении).</a:t>
            </a:r>
          </a:p>
          <a:p>
            <a:pPr lvl="0">
              <a:lnSpc>
                <a:spcPct val="150000"/>
              </a:lnSpc>
            </a:pPr>
            <a:endParaRPr lang="ru-RU" dirty="0"/>
          </a:p>
        </p:txBody>
      </p:sp>
      <p:pic>
        <p:nvPicPr>
          <p:cNvPr id="5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94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485467" y="193924"/>
            <a:ext cx="637270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  систем диагностики вертолетов</a:t>
            </a:r>
          </a:p>
          <a:p>
            <a:pPr algn="ctr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ТЗ ЦИАМ и серийное производство </a:t>
            </a:r>
          </a:p>
          <a:p>
            <a:pPr algn="ctr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-прибор», г. Санкт-Петербург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12" y="5364088"/>
            <a:ext cx="1809379" cy="107277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6123" y="5292080"/>
            <a:ext cx="1682950" cy="14161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3810" y="6876256"/>
            <a:ext cx="2085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Трехкомпонентный шестиканальный вибропреобразователь МВ-</a:t>
            </a:r>
            <a:r>
              <a:rPr lang="ru-RU" sz="1400" dirty="0" smtClean="0">
                <a:cs typeface="Times New Roman" panose="02020603050405020304" pitchFamily="18" charset="0"/>
              </a:rPr>
              <a:t>52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с фильтром нижних частот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1432" y="6660813"/>
            <a:ext cx="21062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Однокомпонентный шпилечный вибропреобразователь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МВ-45ЭТСШ</a:t>
            </a:r>
          </a:p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со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встроенным усилителем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заряда</a:t>
            </a:r>
          </a:p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и термосопротивлением</a:t>
            </a:r>
          </a:p>
        </p:txBody>
      </p:sp>
      <p:pic>
        <p:nvPicPr>
          <p:cNvPr id="12" name="Рисунок 11" descr="C:\=Work=\ОАО Камов\Скоростной вертолет\Договор 2013\Методическое сопровождение\Отчетность\Фото\МВ-46Э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064" y="1763688"/>
            <a:ext cx="1965460" cy="10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=Work=\ОАО Камов\Скоростной вертолет\Договор 2013\Методическое сопровождение\Отчетность\Фото\МВ-46Э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52" y="1828750"/>
            <a:ext cx="2016224" cy="10830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005064" y="2987824"/>
            <a:ext cx="2051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Однокомпонентный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фланцевый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вибропреобразователь МВ-45ЭТС</a:t>
            </a:r>
          </a:p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со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встроенным усилителем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заряда</a:t>
            </a:r>
            <a:r>
              <a:rPr lang="en-US" sz="1400" dirty="0" smtClean="0"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и термосопротивлением</a:t>
            </a:r>
            <a:endParaRPr lang="ru-RU" sz="1400" dirty="0">
              <a:ea typeface="ヒラギノ角ゴ Pro W3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3655" y="3203267"/>
            <a:ext cx="2107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Однокомпонентный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фланцевый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вибропреобразователь МВ-45ЭС</a:t>
            </a:r>
          </a:p>
          <a:p>
            <a:pPr algn="ctr"/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со </a:t>
            </a:r>
            <a:r>
              <a:rPr lang="ru-RU" sz="1400" dirty="0">
                <a:ea typeface="ヒラギノ角ゴ Pro W3"/>
                <a:cs typeface="Times New Roman" panose="02020603050405020304" pitchFamily="18" charset="0"/>
              </a:rPr>
              <a:t>встроенным усилителем </a:t>
            </a:r>
            <a:r>
              <a:rPr lang="ru-RU" sz="1400" dirty="0" smtClean="0">
                <a:ea typeface="ヒラギノ角ゴ Pro W3"/>
                <a:cs typeface="Times New Roman" panose="02020603050405020304" pitchFamily="18" charset="0"/>
              </a:rPr>
              <a:t>заряда</a:t>
            </a:r>
            <a:endParaRPr lang="ru-RU" sz="1400" dirty="0"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13" name="Picture 29" descr="D:\WORK\Презентации\Логотип ЦИ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0" y="107504"/>
            <a:ext cx="89058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6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5088</TotalTime>
  <Words>2495</Words>
  <Application>Microsoft Office PowerPoint</Application>
  <PresentationFormat>Экран (4:3)</PresentationFormat>
  <Paragraphs>391</Paragraphs>
  <Slides>35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Bitmap Image</vt:lpstr>
      <vt:lpstr>Разработка, результаты эксплуатации и развития систем диагностики вертолетов (БСДВ)</vt:lpstr>
      <vt:lpstr>Презентация PowerPoint</vt:lpstr>
      <vt:lpstr>Первое поколение систем БСДВ диагностики двигателей,  главного редуктора, хвостовой трансмиссии и несущего и рулевого винтов вертолетов типа Ми-8/17</vt:lpstr>
      <vt:lpstr>Пример кинематической схемы силовой установки вертолета состояние каждой детали которой диагностируется по сигналам вибраций системами (БСДВ - HUMS)</vt:lpstr>
      <vt:lpstr>Презентация PowerPoint</vt:lpstr>
      <vt:lpstr> Основные результаты совместного с  ЗАО СП «АвиаШельф» сопровождения эксплуатации вертолетов Ми-8МТВ1 с системами БСДВ  </vt:lpstr>
      <vt:lpstr>Результаты диагностики с 2003 года и по настоящее время системой БСДВ вертолетов Ми-8МТВ1 ЗАО СП «АВИАШЕЛЬФ»</vt:lpstr>
      <vt:lpstr>Результаты диагностики с 2003 года и по настоящее время системой БСДВ вертолетов Ми-8МТВ1 ЗАО СП «АВИАШЕЛЬФ» (продолжение)</vt:lpstr>
      <vt:lpstr>Презентация PowerPoint</vt:lpstr>
      <vt:lpstr>Презентация PowerPoint</vt:lpstr>
      <vt:lpstr>Диагностика главного редуктора вертолета Ми-28Н  в производстве и эксплуатации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Программный модуль «счетчик ресурса» для станции наземной обработки  </vt:lpstr>
      <vt:lpstr>НТЗ по повышению надежности разрабатываемых и находящихся в эксплуатации авиационных зубчатых передач и редукторов</vt:lpstr>
      <vt:lpstr>Презентация PowerPoint</vt:lpstr>
      <vt:lpstr>С помощью программы AEROFLANK разработаны:  1.  Современная технология изготовления зубчатых колес  с асимметричным профилем зубьев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VMA</dc:creator>
  <cp:lastModifiedBy>userdep200</cp:lastModifiedBy>
  <cp:revision>122</cp:revision>
  <dcterms:created xsi:type="dcterms:W3CDTF">2015-05-06T08:45:39Z</dcterms:created>
  <dcterms:modified xsi:type="dcterms:W3CDTF">2017-05-24T20:15:34Z</dcterms:modified>
</cp:coreProperties>
</file>